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Lst>
  <p:sldSz cy="5143500" cx="9144000"/>
  <p:notesSz cx="6858000" cy="9144000"/>
  <p:embeddedFontLst>
    <p:embeddedFont>
      <p:font typeface="Old Standard TT"/>
      <p:regular r:id="rId84"/>
      <p:bold r:id="rId85"/>
      <p: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C7049CD-37C0-4B53-897E-30D3DB1DE80B}">
  <a:tblStyle styleId="{DC7049CD-37C0-4B53-897E-30D3DB1DE80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OldStandardTT-regular.fntdata"/><Relationship Id="rId83" Type="http://schemas.openxmlformats.org/officeDocument/2006/relationships/slide" Target="slides/slide77.xml"/><Relationship Id="rId42" Type="http://schemas.openxmlformats.org/officeDocument/2006/relationships/slide" Target="slides/slide36.xml"/><Relationship Id="rId86" Type="http://schemas.openxmlformats.org/officeDocument/2006/relationships/font" Target="fonts/OldStandardTT-italic.fntdata"/><Relationship Id="rId41" Type="http://schemas.openxmlformats.org/officeDocument/2006/relationships/slide" Target="slides/slide35.xml"/><Relationship Id="rId85" Type="http://schemas.openxmlformats.org/officeDocument/2006/relationships/font" Target="fonts/OldStandardTT-bold.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slide" Target="slides/slide73.xml"/><Relationship Id="rId34" Type="http://schemas.openxmlformats.org/officeDocument/2006/relationships/slide" Target="slides/slide28.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84f409e5d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84f409e5d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84f409e5d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84f409e5d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84f409e5d0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84f409e5d0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84f409e5d0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84f409e5d0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84f409e5d0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84f409e5d0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84f409e5d0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84f409e5d0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84f409e5d0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84f409e5d0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84f409e5d0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84f409e5d0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84f409e5d0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84f409e5d0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84f409e5d0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84f409e5d0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84f409e5d0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84f409e5d0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84f409e5d0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84f409e5d0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84f409e5d0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84f409e5d0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84f409e5d0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84f409e5d0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84f409e5d0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84f409e5d0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84f409e5d0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84f409e5d0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84f409e5d0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84f409e5d0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84f409e5d0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84f409e5d0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84f409e5d0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84f409e5d0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84f409e5d0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84f409e5d0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84f409e5d0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84f409e5d0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84f409e5d0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84f409e5d0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84f409e5d0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84f409e5d0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84f409e5d0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84f409e5d0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84f409e5d0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84f409e5d0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84f409e5d0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84f409e5d0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84f409e5d0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84f409e5d0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84f409e5d0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84f409e5d0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84f409e5d0_0_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84f409e5d0_0_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84f409e5d0_0_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84f409e5d0_0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84f409e5d0_0_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84f409e5d0_0_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84f409e5d0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84f409e5d0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84f409e5d0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84f409e5d0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84f409e5d0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84f409e5d0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84f409e5d0_0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84f409e5d0_0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84f409e5d0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84f409e5d0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84f409e5d0_0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84f409e5d0_0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84f409e5d0_0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84f409e5d0_0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84f409e5d0_0_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84f409e5d0_0_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84f409e5d0_0_6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84f409e5d0_0_6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84f409e5d0_0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84f409e5d0_0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84f409e5d0_0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84f409e5d0_0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84f409e5d0_0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84f409e5d0_0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84f409e5d0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84f409e5d0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84f409e5d0_0_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84f409e5d0_0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84f409e5d0_0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84f409e5d0_0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84f409e5d0_0_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84f409e5d0_0_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84f409e5d0_0_7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84f409e5d0_0_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84f409e5d0_0_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84f409e5d0_0_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84f409e5d0_0_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84f409e5d0_0_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84f409e5d0_0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84f409e5d0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84f409e5d0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84f409e5d0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84f409e5d0_0_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84f409e5d0_0_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84f409e5d0_0_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84f409e5d0_0_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84f409e5d0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84f409e5d0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84f409e5d0_0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84f409e5d0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84f409e5d0_0_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84f409e5d0_0_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84f409e5d0_0_7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84f409e5d0_0_7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84f409e5d0_0_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84f409e5d0_0_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84f409e5d0_0_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84f409e5d0_0_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84f409e5d0_0_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84f409e5d0_0_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84f409e5d0_0_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84f409e5d0_0_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77a9143b6c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77a9143b6c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77a9143b6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77a9143b6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77a9143b6c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77a9143b6c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84f409e5d0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84f409e5d0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77a9143b6c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77a9143b6c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77a9143b6c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77a9143b6c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77a9143b6c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77a9143b6c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77a9143b6c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77a9143b6c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77a9143b6c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77a9143b6c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77a9143b6c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77a9143b6c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77a9143b6c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77a9143b6c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77a9143b6c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77a9143b6c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84f409e5d0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84f409e5d0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84f409e5d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84f409e5d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denis.obyrne@stonybrook.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hyperlink" Target="https://chrisalbon.com/images/machine_learning_flashcards/Ridge_Regression_print.png"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hyperlink" Target="https://jixta.files.wordpress.com/2015/11/machinelearningalgorithms.png?w=816&amp;h=9999"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hyperlink" Target="https://towardsdatascience.com/how-to-determine-the-best-model-6b9c584d0db4"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png"/><Relationship Id="rId4" Type="http://schemas.openxmlformats.org/officeDocument/2006/relationships/hyperlink" Target="https://towardsdatascience.com/how-to-determine-the-best-model-6b9c584d0db4"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4.png"/><Relationship Id="rId4" Type="http://schemas.openxmlformats.org/officeDocument/2006/relationships/hyperlink" Target="https://towardsdatascience.com/how-to-determine-the-best-model-6b9c584d0db4"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hyperlink" Target="https://towardsdatascience.com/using-the-gini-coefficient-to-evaluate-the-performance-of-credit-score-models-59fe13ef420"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9.png"/><Relationship Id="rId4" Type="http://schemas.openxmlformats.org/officeDocument/2006/relationships/image" Target="../media/image2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2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2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hyperlink" Target="https://towardsdatascience.com/understanding-random-forest-58381e0602d2"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3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36.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3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3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3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3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hyperlink" Target="https://hackaday.com/2019/11/21/training-bats-in-the-random-forest-with-the-confusion-matrix/classification-random-forest-random-forest-in-r-edureka-2-381x300/" TargetMode="External"/><Relationship Id="rId6" Type="http://schemas.openxmlformats.org/officeDocument/2006/relationships/image" Target="../media/image1.png"/><Relationship Id="rId7" Type="http://schemas.openxmlformats.org/officeDocument/2006/relationships/hyperlink" Target="https://towardsdatascience.com/understanding-random-forest-58381e0602d2" TargetMode="Externa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37.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hyperlink" Target="https://docs.google.com/document/d/e/2PACX-1vRrZ9tnWO8jzpF7oQ-bHgnNnIUvMExb-m1mDFttWhtFLNnCkXwWAlcxbzJkFBjFdVIpkJeSSEz4kFLt/pub" TargetMode="External"/><Relationship Id="rId4" Type="http://schemas.openxmlformats.org/officeDocument/2006/relationships/hyperlink" Target="https://docs.google.com/document/d/e/2PACX-1vRx-Pg6sNGJfxOpX8zUZpYgRZZPFIQBAjcuh1UJKAy9QCsNvOry2OurBNDeQSSHYkKkaso1pGTyfvaD/pub" TargetMode="External"/><Relationship Id="rId5" Type="http://schemas.openxmlformats.org/officeDocument/2006/relationships/hyperlink" Target="http://archive.ics.uci.edu/ml/datasets/spambas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gif"/><Relationship Id="rId4" Type="http://schemas.openxmlformats.org/officeDocument/2006/relationships/hyperlink" Target="https://miro.medium.com/max/3000/1*n3TBO5i8hrYAujlhiHoE_w.gif" TargetMode="External"/><Relationship Id="rId5" Type="http://schemas.openxmlformats.org/officeDocument/2006/relationships/image" Target="../media/image6.png"/><Relationship Id="rId6" Type="http://schemas.openxmlformats.org/officeDocument/2006/relationships/hyperlink" Target="https://www.nature.com/articles/s41380-019-0365-9"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126450" y="740150"/>
            <a:ext cx="8891100" cy="175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Spam Email Detection Using Various Machine Learning Algorithms</a:t>
            </a:r>
            <a:endParaRPr b="1"/>
          </a:p>
        </p:txBody>
      </p:sp>
      <p:sp>
        <p:nvSpPr>
          <p:cNvPr id="60" name="Google Shape;60;p13"/>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By: Denis O’Byrne	&lt;</a:t>
            </a:r>
            <a:r>
              <a:rPr lang="en" u="sng">
                <a:solidFill>
                  <a:schemeClr val="lt2"/>
                </a:solidFill>
                <a:hlinkClick r:id="rId3">
                  <a:extLst>
                    <a:ext uri="{A12FA001-AC4F-418D-AE19-62706E023703}">
                      <ahyp:hlinkClr val="tx"/>
                    </a:ext>
                  </a:extLst>
                </a:hlinkClick>
              </a:rPr>
              <a:t>denis.obyrne@stonybrook.edu</a:t>
            </a:r>
            <a:r>
              <a:rPr lang="en">
                <a:solidFill>
                  <a:schemeClr val="lt2"/>
                </a:solidFill>
              </a:rPr>
              <a:t>&gt;</a:t>
            </a:r>
            <a:endParaRPr>
              <a:solidFill>
                <a:schemeClr val="lt2"/>
              </a:solidFill>
            </a:endParaRPr>
          </a:p>
          <a:p>
            <a:pPr indent="0" lvl="0" marL="0" rtl="0" algn="l">
              <a:spcBef>
                <a:spcPts val="0"/>
              </a:spcBef>
              <a:spcAft>
                <a:spcPts val="0"/>
              </a:spcAft>
              <a:buNone/>
            </a:pPr>
            <a:r>
              <a:t/>
            </a:r>
            <a:endParaRPr>
              <a:solidFill>
                <a:schemeClr val="lt2"/>
              </a:solidFill>
            </a:endParaRPr>
          </a:p>
        </p:txBody>
      </p:sp>
      <p:sp>
        <p:nvSpPr>
          <p:cNvPr id="61" name="Google Shape;61;p13"/>
          <p:cNvSpPr txBox="1"/>
          <p:nvPr/>
        </p:nvSpPr>
        <p:spPr>
          <a:xfrm>
            <a:off x="2207100" y="2717350"/>
            <a:ext cx="4874700" cy="4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Old Standard TT"/>
                <a:ea typeface="Old Standard TT"/>
                <a:cs typeface="Old Standard TT"/>
                <a:sym typeface="Old Standard TT"/>
              </a:rPr>
              <a:t>AMS 597 Machine Learning Algorithms Comparison Project</a:t>
            </a:r>
            <a:endParaRPr>
              <a:solidFill>
                <a:schemeClr val="accent6"/>
              </a:solidFill>
              <a:latin typeface="Old Standard TT"/>
              <a:ea typeface="Old Standard TT"/>
              <a:cs typeface="Old Standard TT"/>
              <a:sym typeface="Old Standard T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27" name="Shape 127"/>
        <p:cNvGrpSpPr/>
        <p:nvPr/>
      </p:nvGrpSpPr>
      <p:grpSpPr>
        <a:xfrm>
          <a:off x="0" y="0"/>
          <a:ext cx="0" cy="0"/>
          <a:chOff x="0" y="0"/>
          <a:chExt cx="0" cy="0"/>
        </a:xfrm>
      </p:grpSpPr>
      <p:sp>
        <p:nvSpPr>
          <p:cNvPr id="128" name="Google Shape;128;p22"/>
          <p:cNvSpPr txBox="1"/>
          <p:nvPr>
            <p:ph type="title"/>
          </p:nvPr>
        </p:nvSpPr>
        <p:spPr>
          <a:xfrm>
            <a:off x="311700" y="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Regularization L1 vs L2</a:t>
            </a:r>
            <a:endParaRPr b="1">
              <a:solidFill>
                <a:srgbClr val="FFFFFF"/>
              </a:solidFill>
            </a:endParaRPr>
          </a:p>
        </p:txBody>
      </p:sp>
      <p:sp>
        <p:nvSpPr>
          <p:cNvPr id="129" name="Google Shape;129;p22"/>
          <p:cNvSpPr txBox="1"/>
          <p:nvPr>
            <p:ph idx="1" type="body"/>
          </p:nvPr>
        </p:nvSpPr>
        <p:spPr>
          <a:xfrm>
            <a:off x="208650" y="5195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highlight>
                  <a:schemeClr val="lt2"/>
                </a:highlight>
              </a:rPr>
              <a:t>Regularization</a:t>
            </a:r>
            <a:r>
              <a:rPr lang="en">
                <a:solidFill>
                  <a:srgbClr val="FFFFFF"/>
                </a:solidFill>
              </a:rPr>
              <a:t> is an attempt to </a:t>
            </a:r>
            <a:r>
              <a:rPr lang="en">
                <a:solidFill>
                  <a:srgbClr val="FFFFFF"/>
                </a:solidFill>
                <a:highlight>
                  <a:schemeClr val="lt2"/>
                </a:highlight>
              </a:rPr>
              <a:t>Penalize Models</a:t>
            </a:r>
            <a:r>
              <a:rPr lang="en">
                <a:solidFill>
                  <a:srgbClr val="FFFFFF"/>
                </a:solidFill>
              </a:rPr>
              <a:t> though adding in bias for specific types if models in order to </a:t>
            </a:r>
            <a:r>
              <a:rPr lang="en">
                <a:solidFill>
                  <a:srgbClr val="FFFFFF"/>
                </a:solidFill>
                <a:highlight>
                  <a:schemeClr val="lt2"/>
                </a:highlight>
              </a:rPr>
              <a:t>Mitigate Instability in OLS </a:t>
            </a:r>
            <a:r>
              <a:rPr lang="en">
                <a:solidFill>
                  <a:srgbClr val="FFFFFF"/>
                </a:solidFill>
                <a:highlight>
                  <a:schemeClr val="lt2"/>
                </a:highlight>
              </a:rPr>
              <a:t>Regression</a:t>
            </a:r>
            <a:endParaRPr>
              <a:solidFill>
                <a:srgbClr val="FFFFFF"/>
              </a:solidFill>
              <a:highlight>
                <a:schemeClr val="lt2"/>
              </a:highlight>
            </a:endParaRPr>
          </a:p>
          <a:p>
            <a:pPr indent="0" lvl="0" marL="0" rtl="0" algn="l">
              <a:spcBef>
                <a:spcPts val="1600"/>
              </a:spcBef>
              <a:spcAft>
                <a:spcPts val="0"/>
              </a:spcAft>
              <a:buNone/>
            </a:pPr>
            <a:r>
              <a:rPr lang="en">
                <a:solidFill>
                  <a:srgbClr val="FFFFFF"/>
                </a:solidFill>
                <a:highlight>
                  <a:schemeClr val="accent6"/>
                </a:highlight>
              </a:rPr>
              <a:t>L1 Regularization</a:t>
            </a:r>
            <a:r>
              <a:rPr lang="en">
                <a:solidFill>
                  <a:srgbClr val="FFFFFF"/>
                </a:solidFill>
              </a:rPr>
              <a:t> adds a penalty λ1 equal to the magnitude of the coefficients thus </a:t>
            </a:r>
            <a:r>
              <a:rPr lang="en">
                <a:solidFill>
                  <a:srgbClr val="FFFFFF"/>
                </a:solidFill>
                <a:highlight>
                  <a:schemeClr val="accent6"/>
                </a:highlight>
              </a:rPr>
              <a:t>limiting the size of the coefficients</a:t>
            </a:r>
            <a:r>
              <a:rPr lang="en">
                <a:solidFill>
                  <a:srgbClr val="FFFFFF"/>
                </a:solidFill>
              </a:rPr>
              <a:t>, in </a:t>
            </a:r>
            <a:r>
              <a:rPr lang="en">
                <a:solidFill>
                  <a:srgbClr val="FFFFFF"/>
                </a:solidFill>
                <a:highlight>
                  <a:schemeClr val="accent6"/>
                </a:highlight>
              </a:rPr>
              <a:t>sometimes reducing them to 0</a:t>
            </a:r>
            <a:r>
              <a:rPr lang="en">
                <a:solidFill>
                  <a:srgbClr val="FFFFFF"/>
                </a:solidFill>
              </a:rPr>
              <a:t>, </a:t>
            </a:r>
            <a:r>
              <a:rPr lang="en">
                <a:solidFill>
                  <a:srgbClr val="FFFFFF"/>
                </a:solidFill>
                <a:highlight>
                  <a:schemeClr val="accent6"/>
                </a:highlight>
              </a:rPr>
              <a:t>removing variables</a:t>
            </a:r>
            <a:r>
              <a:rPr lang="en">
                <a:solidFill>
                  <a:srgbClr val="FFFFFF"/>
                </a:solidFill>
              </a:rPr>
              <a:t> from the Regression equation entirely usually making a  </a:t>
            </a:r>
            <a:r>
              <a:rPr lang="en">
                <a:solidFill>
                  <a:srgbClr val="FFFFFF"/>
                </a:solidFill>
                <a:highlight>
                  <a:schemeClr val="accent6"/>
                </a:highlight>
              </a:rPr>
              <a:t>Sparse Model</a:t>
            </a:r>
            <a:endParaRPr>
              <a:solidFill>
                <a:srgbClr val="FFFFFF"/>
              </a:solidFill>
              <a:highlight>
                <a:schemeClr val="accent6"/>
              </a:highlight>
            </a:endParaRPr>
          </a:p>
          <a:p>
            <a:pPr indent="0" lvl="0" marL="0" rtl="0" algn="l">
              <a:spcBef>
                <a:spcPts val="1600"/>
              </a:spcBef>
              <a:spcAft>
                <a:spcPts val="0"/>
              </a:spcAft>
              <a:buNone/>
            </a:pPr>
            <a:r>
              <a:rPr lang="en">
                <a:solidFill>
                  <a:srgbClr val="FFFFFF"/>
                </a:solidFill>
                <a:highlight>
                  <a:schemeClr val="accent6"/>
                </a:highlight>
              </a:rPr>
              <a:t>Lasso Regression Uses L1 Regularization</a:t>
            </a:r>
            <a:endParaRPr>
              <a:solidFill>
                <a:srgbClr val="FFFFFF"/>
              </a:solidFill>
              <a:highlight>
                <a:schemeClr val="accent6"/>
              </a:highlight>
            </a:endParaRPr>
          </a:p>
          <a:p>
            <a:pPr indent="0" lvl="0" marL="0" rtl="0" algn="l">
              <a:spcBef>
                <a:spcPts val="1600"/>
              </a:spcBef>
              <a:spcAft>
                <a:spcPts val="0"/>
              </a:spcAft>
              <a:buNone/>
            </a:pPr>
            <a:r>
              <a:rPr lang="en">
                <a:solidFill>
                  <a:srgbClr val="FFFFFF"/>
                </a:solidFill>
                <a:highlight>
                  <a:schemeClr val="lt2"/>
                </a:highlight>
              </a:rPr>
              <a:t>L2 regularization</a:t>
            </a:r>
            <a:r>
              <a:rPr lang="en">
                <a:solidFill>
                  <a:srgbClr val="FFFFFF"/>
                </a:solidFill>
              </a:rPr>
              <a:t> adds a penalty λ2 equal to the square of the magnitude of coefficients. L2 </a:t>
            </a:r>
            <a:r>
              <a:rPr lang="en">
                <a:solidFill>
                  <a:srgbClr val="FFFFFF"/>
                </a:solidFill>
                <a:highlight>
                  <a:schemeClr val="lt2"/>
                </a:highlight>
              </a:rPr>
              <a:t>will not yield sparse models</a:t>
            </a:r>
            <a:r>
              <a:rPr lang="en">
                <a:solidFill>
                  <a:srgbClr val="FFFFFF"/>
                </a:solidFill>
              </a:rPr>
              <a:t> and </a:t>
            </a:r>
            <a:r>
              <a:rPr lang="en">
                <a:solidFill>
                  <a:srgbClr val="FFFFFF"/>
                </a:solidFill>
                <a:highlight>
                  <a:schemeClr val="lt2"/>
                </a:highlight>
              </a:rPr>
              <a:t>all coefficients</a:t>
            </a:r>
            <a:r>
              <a:rPr lang="en">
                <a:solidFill>
                  <a:srgbClr val="FFFFFF"/>
                </a:solidFill>
              </a:rPr>
              <a:t> are </a:t>
            </a:r>
            <a:r>
              <a:rPr lang="en">
                <a:solidFill>
                  <a:srgbClr val="FFFFFF"/>
                </a:solidFill>
                <a:highlight>
                  <a:schemeClr val="lt2"/>
                </a:highlight>
              </a:rPr>
              <a:t>shrunk</a:t>
            </a:r>
            <a:r>
              <a:rPr lang="en">
                <a:solidFill>
                  <a:srgbClr val="FFFFFF"/>
                </a:solidFill>
              </a:rPr>
              <a:t> by the </a:t>
            </a:r>
            <a:r>
              <a:rPr lang="en">
                <a:solidFill>
                  <a:srgbClr val="FFFFFF"/>
                </a:solidFill>
                <a:highlight>
                  <a:schemeClr val="lt2"/>
                </a:highlight>
              </a:rPr>
              <a:t>same factor</a:t>
            </a:r>
            <a:r>
              <a:rPr lang="en">
                <a:solidFill>
                  <a:srgbClr val="FFFFFF"/>
                </a:solidFill>
              </a:rPr>
              <a:t> (</a:t>
            </a:r>
            <a:r>
              <a:rPr lang="en">
                <a:solidFill>
                  <a:srgbClr val="FFFFFF"/>
                </a:solidFill>
                <a:highlight>
                  <a:schemeClr val="lt2"/>
                </a:highlight>
              </a:rPr>
              <a:t>none are eliminated</a:t>
            </a:r>
            <a:r>
              <a:rPr lang="en">
                <a:solidFill>
                  <a:srgbClr val="FFFFFF"/>
                </a:solidFill>
              </a:rPr>
              <a:t>) </a:t>
            </a:r>
            <a:endParaRPr>
              <a:solidFill>
                <a:srgbClr val="FFFFFF"/>
              </a:solidFill>
            </a:endParaRPr>
          </a:p>
          <a:p>
            <a:pPr indent="0" lvl="0" marL="0" rtl="0" algn="l">
              <a:spcBef>
                <a:spcPts val="1600"/>
              </a:spcBef>
              <a:spcAft>
                <a:spcPts val="0"/>
              </a:spcAft>
              <a:buNone/>
            </a:pPr>
            <a:r>
              <a:rPr lang="en">
                <a:solidFill>
                  <a:srgbClr val="FFFFFF"/>
                </a:solidFill>
                <a:highlight>
                  <a:schemeClr val="lt2"/>
                </a:highlight>
              </a:rPr>
              <a:t>Ridge Regression Uses L2 Regularization</a:t>
            </a:r>
            <a:endParaRPr>
              <a:solidFill>
                <a:srgbClr val="FFFFFF"/>
              </a:solidFill>
              <a:highlight>
                <a:schemeClr val="lt2"/>
              </a:highlight>
            </a:endParaRPr>
          </a:p>
          <a:p>
            <a:pPr indent="0" lvl="0" marL="0" rtl="0" algn="l">
              <a:spcBef>
                <a:spcPts val="1600"/>
              </a:spcBef>
              <a:spcAft>
                <a:spcPts val="0"/>
              </a:spcAft>
              <a:buNone/>
            </a:pPr>
            <a:r>
              <a:rPr lang="en">
                <a:solidFill>
                  <a:srgbClr val="FFFFFF"/>
                </a:solidFill>
                <a:highlight>
                  <a:schemeClr val="accent3"/>
                </a:highlight>
              </a:rPr>
              <a:t>Elastic Net Regression</a:t>
            </a:r>
            <a:r>
              <a:rPr lang="en">
                <a:solidFill>
                  <a:srgbClr val="FFFFFF"/>
                </a:solidFill>
                <a:highlight>
                  <a:schemeClr val="accent6"/>
                </a:highlight>
              </a:rPr>
              <a:t> Combines L1 &amp; </a:t>
            </a:r>
            <a:r>
              <a:rPr lang="en">
                <a:solidFill>
                  <a:srgbClr val="FFFFFF"/>
                </a:solidFill>
                <a:highlight>
                  <a:schemeClr val="lt2"/>
                </a:highlight>
              </a:rPr>
              <a:t>L2 Regularization</a:t>
            </a:r>
            <a:endParaRPr>
              <a:solidFill>
                <a:srgbClr val="FFFFFF"/>
              </a:solidFill>
              <a:highlight>
                <a:schemeClr val="lt2"/>
              </a:highlight>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33" name="Shape 133"/>
        <p:cNvGrpSpPr/>
        <p:nvPr/>
      </p:nvGrpSpPr>
      <p:grpSpPr>
        <a:xfrm>
          <a:off x="0" y="0"/>
          <a:ext cx="0" cy="0"/>
          <a:chOff x="0" y="0"/>
          <a:chExt cx="0" cy="0"/>
        </a:xfrm>
      </p:grpSpPr>
      <p:sp>
        <p:nvSpPr>
          <p:cNvPr id="134" name="Google Shape;134;p2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Ridge Regression  (Tikhonov regularization)</a:t>
            </a:r>
            <a:endParaRPr b="1"/>
          </a:p>
        </p:txBody>
      </p:sp>
      <p:sp>
        <p:nvSpPr>
          <p:cNvPr id="135" name="Google Shape;135;p23"/>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Used to </a:t>
            </a:r>
            <a:r>
              <a:rPr lang="en">
                <a:highlight>
                  <a:srgbClr val="FFFFFF"/>
                </a:highlight>
              </a:rPr>
              <a:t>M</a:t>
            </a:r>
            <a:r>
              <a:rPr lang="en">
                <a:highlight>
                  <a:srgbClr val="FFFFFF"/>
                </a:highlight>
              </a:rPr>
              <a:t>itigate Multi</a:t>
            </a:r>
            <a:r>
              <a:rPr lang="en">
                <a:highlight>
                  <a:srgbClr val="FFFFFF"/>
                </a:highlight>
              </a:rPr>
              <a:t>collinearity (MCL)</a:t>
            </a:r>
            <a:r>
              <a:rPr lang="en"/>
              <a:t> amongst variables in OLS regression</a:t>
            </a:r>
            <a:endParaRPr/>
          </a:p>
          <a:p>
            <a:pPr indent="-342900" lvl="0" marL="457200" rtl="0" algn="l">
              <a:spcBef>
                <a:spcPts val="0"/>
              </a:spcBef>
              <a:spcAft>
                <a:spcPts val="0"/>
              </a:spcAft>
              <a:buSzPts val="1800"/>
              <a:buChar char="●"/>
            </a:pPr>
            <a:r>
              <a:rPr lang="en"/>
              <a:t>In OLS the effect coefficients are calculated as:</a:t>
            </a:r>
            <a:endParaRPr/>
          </a:p>
          <a:p>
            <a:pPr indent="0" lvl="0" marL="457200" rtl="0" algn="l">
              <a:spcBef>
                <a:spcPts val="1600"/>
              </a:spcBef>
              <a:spcAft>
                <a:spcPts val="0"/>
              </a:spcAft>
              <a:buNone/>
            </a:pPr>
            <a:r>
              <a:rPr lang="en"/>
              <a:t>Without MCL this is not an issue but</a:t>
            </a:r>
            <a:endParaRPr/>
          </a:p>
          <a:p>
            <a:pPr indent="0" lvl="0" marL="457200" rtl="0" algn="l">
              <a:spcBef>
                <a:spcPts val="1600"/>
              </a:spcBef>
              <a:spcAft>
                <a:spcPts val="0"/>
              </a:spcAft>
              <a:buNone/>
            </a:pPr>
            <a:r>
              <a:rPr lang="en">
                <a:highlight>
                  <a:srgbClr val="FFFFFF"/>
                </a:highlight>
              </a:rPr>
              <a:t>In the presence of MCL</a:t>
            </a:r>
            <a:r>
              <a:rPr lang="en"/>
              <a:t> there are either </a:t>
            </a:r>
            <a:r>
              <a:rPr lang="en">
                <a:highlight>
                  <a:srgbClr val="FFFFFF"/>
                </a:highlight>
              </a:rPr>
              <a:t>multiple or no solutions for B</a:t>
            </a:r>
            <a:r>
              <a:rPr lang="en"/>
              <a:t> due to an under-(or over)-determined system of equations</a:t>
            </a:r>
            <a:endParaRPr/>
          </a:p>
          <a:p>
            <a:pPr indent="-342900" lvl="0" marL="457200" rtl="0" algn="l">
              <a:spcBef>
                <a:spcPts val="1600"/>
              </a:spcBef>
              <a:spcAft>
                <a:spcPts val="0"/>
              </a:spcAft>
              <a:buSzPts val="1800"/>
              <a:buChar char="●"/>
            </a:pPr>
            <a:r>
              <a:rPr lang="en"/>
              <a:t>Under Ridge Regression we attempt to instead solve:</a:t>
            </a:r>
            <a:endParaRPr/>
          </a:p>
          <a:p>
            <a:pPr indent="0" lvl="0" marL="457200" rtl="0" algn="l">
              <a:spcBef>
                <a:spcPts val="1600"/>
              </a:spcBef>
              <a:spcAft>
                <a:spcPts val="0"/>
              </a:spcAft>
              <a:buNone/>
            </a:pPr>
            <a:r>
              <a:rPr lang="en"/>
              <a:t>Which fixes the issues of MCL</a:t>
            </a:r>
            <a:endParaRPr/>
          </a:p>
          <a:p>
            <a:pPr indent="-342900" lvl="0" marL="457200" rtl="0" algn="l">
              <a:spcBef>
                <a:spcPts val="1600"/>
              </a:spcBef>
              <a:spcAft>
                <a:spcPts val="0"/>
              </a:spcAft>
              <a:buSzPts val="1800"/>
              <a:buChar char="●"/>
            </a:pPr>
            <a:r>
              <a:rPr lang="en"/>
              <a:t>Ridge Regression also makes use of </a:t>
            </a:r>
            <a:r>
              <a:rPr lang="en">
                <a:highlight>
                  <a:schemeClr val="accent6"/>
                </a:highlight>
              </a:rPr>
              <a:t>L2 regularization</a:t>
            </a:r>
            <a:endParaRPr>
              <a:highlight>
                <a:schemeClr val="accent6"/>
              </a:highlight>
            </a:endParaRPr>
          </a:p>
        </p:txBody>
      </p:sp>
      <p:pic>
        <p:nvPicPr>
          <p:cNvPr id="136" name="Google Shape;136;p23"/>
          <p:cNvPicPr preferRelativeResize="0"/>
          <p:nvPr/>
        </p:nvPicPr>
        <p:blipFill>
          <a:blip r:embed="rId3">
            <a:alphaModFix/>
          </a:blip>
          <a:stretch>
            <a:fillRect/>
          </a:stretch>
        </p:blipFill>
        <p:spPr>
          <a:xfrm>
            <a:off x="5539200" y="1615450"/>
            <a:ext cx="3023925" cy="721100"/>
          </a:xfrm>
          <a:prstGeom prst="rect">
            <a:avLst/>
          </a:prstGeom>
          <a:noFill/>
          <a:ln>
            <a:noFill/>
          </a:ln>
        </p:spPr>
      </p:pic>
      <p:pic>
        <p:nvPicPr>
          <p:cNvPr id="137" name="Google Shape;137;p23"/>
          <p:cNvPicPr preferRelativeResize="0"/>
          <p:nvPr/>
        </p:nvPicPr>
        <p:blipFill>
          <a:blip r:embed="rId4">
            <a:alphaModFix/>
          </a:blip>
          <a:stretch>
            <a:fillRect/>
          </a:stretch>
        </p:blipFill>
        <p:spPr>
          <a:xfrm>
            <a:off x="6120064" y="3381475"/>
            <a:ext cx="3023925" cy="5715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lt2"/>
              </a:solidFill>
            </a:endParaRPr>
          </a:p>
        </p:txBody>
      </p:sp>
      <p:sp>
        <p:nvSpPr>
          <p:cNvPr id="143" name="Google Shape;143;p2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4" name="Google Shape;144;p24"/>
          <p:cNvPicPr preferRelativeResize="0"/>
          <p:nvPr/>
        </p:nvPicPr>
        <p:blipFill>
          <a:blip r:embed="rId3">
            <a:alphaModFix/>
          </a:blip>
          <a:stretch>
            <a:fillRect/>
          </a:stretch>
        </p:blipFill>
        <p:spPr>
          <a:xfrm>
            <a:off x="0" y="0"/>
            <a:ext cx="9144001" cy="5143499"/>
          </a:xfrm>
          <a:prstGeom prst="rect">
            <a:avLst/>
          </a:prstGeom>
          <a:noFill/>
          <a:ln>
            <a:noFill/>
          </a:ln>
        </p:spPr>
      </p:pic>
      <p:sp>
        <p:nvSpPr>
          <p:cNvPr id="145" name="Google Shape;145;p24"/>
          <p:cNvSpPr txBox="1"/>
          <p:nvPr/>
        </p:nvSpPr>
        <p:spPr>
          <a:xfrm>
            <a:off x="2117325" y="4008000"/>
            <a:ext cx="2257800" cy="11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u="sng">
                <a:solidFill>
                  <a:srgbClr val="9900FF"/>
                </a:solidFill>
                <a:hlinkClick r:id="rId4">
                  <a:extLst>
                    <a:ext uri="{A12FA001-AC4F-418D-AE19-62706E023703}">
                      <ahyp:hlinkClr val="tx"/>
                    </a:ext>
                  </a:extLst>
                </a:hlinkClick>
              </a:rPr>
              <a:t>Source for Great Machine Learning Flash Cards</a:t>
            </a:r>
            <a:endParaRPr sz="1600">
              <a:solidFill>
                <a:srgbClr val="9900FF"/>
              </a:solidFill>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5"/>
          <p:cNvSpPr txBox="1"/>
          <p:nvPr>
            <p:ph type="title"/>
          </p:nvPr>
        </p:nvSpPr>
        <p:spPr>
          <a:xfrm>
            <a:off x="0" y="182700"/>
            <a:ext cx="91440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Least Absolute Shrinkage &amp; Selection Operator (LASSO)</a:t>
            </a:r>
            <a:endParaRPr b="1">
              <a:solidFill>
                <a:schemeClr val="lt2"/>
              </a:solidFill>
            </a:endParaRPr>
          </a:p>
        </p:txBody>
      </p:sp>
      <p:sp>
        <p:nvSpPr>
          <p:cNvPr id="151" name="Google Shape;151;p25"/>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highlight>
                  <a:schemeClr val="dk1"/>
                </a:highlight>
              </a:rPr>
              <a:t>LASSO</a:t>
            </a:r>
            <a:r>
              <a:rPr lang="en">
                <a:solidFill>
                  <a:schemeClr val="lt2"/>
                </a:solidFill>
              </a:rPr>
              <a:t> is useful for </a:t>
            </a:r>
            <a:r>
              <a:rPr lang="en">
                <a:solidFill>
                  <a:schemeClr val="lt2"/>
                </a:solidFill>
                <a:highlight>
                  <a:srgbClr val="000000"/>
                </a:highlight>
              </a:rPr>
              <a:t>Variable Selection,</a:t>
            </a:r>
            <a:r>
              <a:rPr lang="en">
                <a:solidFill>
                  <a:schemeClr val="lt2"/>
                </a:solidFill>
              </a:rPr>
              <a:t> as well as </a:t>
            </a:r>
            <a:r>
              <a:rPr lang="en">
                <a:solidFill>
                  <a:schemeClr val="lt2"/>
                </a:solidFill>
                <a:highlight>
                  <a:schemeClr val="dk1"/>
                </a:highlight>
              </a:rPr>
              <a:t>solving OLS</a:t>
            </a:r>
            <a:r>
              <a:rPr lang="en">
                <a:solidFill>
                  <a:schemeClr val="lt2"/>
                </a:solidFill>
              </a:rPr>
              <a:t> with a </a:t>
            </a:r>
            <a:r>
              <a:rPr lang="en">
                <a:solidFill>
                  <a:schemeClr val="lt2"/>
                </a:solidFill>
                <a:highlight>
                  <a:schemeClr val="dk1"/>
                </a:highlight>
              </a:rPr>
              <a:t>Stable Solution</a:t>
            </a:r>
            <a:endParaRPr>
              <a:solidFill>
                <a:schemeClr val="lt2"/>
              </a:solidFill>
              <a:highlight>
                <a:schemeClr val="dk1"/>
              </a:highlight>
            </a:endParaRPr>
          </a:p>
          <a:p>
            <a:pPr indent="0" lvl="0" marL="0" rtl="0" algn="l">
              <a:spcBef>
                <a:spcPts val="1600"/>
              </a:spcBef>
              <a:spcAft>
                <a:spcPts val="0"/>
              </a:spcAft>
              <a:buNone/>
            </a:pPr>
            <a:r>
              <a:rPr lang="en">
                <a:solidFill>
                  <a:schemeClr val="lt2"/>
                </a:solidFill>
                <a:highlight>
                  <a:schemeClr val="dk1"/>
                </a:highlight>
              </a:rPr>
              <a:t>Mitigates Multicollinearity </a:t>
            </a:r>
            <a:endParaRPr>
              <a:solidFill>
                <a:schemeClr val="lt2"/>
              </a:solidFill>
              <a:highlight>
                <a:schemeClr val="dk1"/>
              </a:highlight>
            </a:endParaRPr>
          </a:p>
          <a:p>
            <a:pPr indent="0" lvl="0" marL="0" rtl="0" algn="l">
              <a:spcBef>
                <a:spcPts val="1600"/>
              </a:spcBef>
              <a:spcAft>
                <a:spcPts val="0"/>
              </a:spcAft>
              <a:buNone/>
            </a:pPr>
            <a:r>
              <a:rPr lang="en">
                <a:solidFill>
                  <a:schemeClr val="lt2"/>
                </a:solidFill>
              </a:rPr>
              <a:t>Makes Use of </a:t>
            </a:r>
            <a:r>
              <a:rPr lang="en">
                <a:solidFill>
                  <a:srgbClr val="000000"/>
                </a:solidFill>
                <a:highlight>
                  <a:schemeClr val="lt2"/>
                </a:highlight>
              </a:rPr>
              <a:t>L1 Regularization</a:t>
            </a:r>
            <a:r>
              <a:rPr lang="en">
                <a:solidFill>
                  <a:schemeClr val="lt2"/>
                </a:solidFill>
              </a:rPr>
              <a:t> by minimizing the equation below:</a:t>
            </a:r>
            <a:endParaRPr>
              <a:solidFill>
                <a:schemeClr val="lt2"/>
              </a:solidFill>
            </a:endParaRPr>
          </a:p>
          <a:p>
            <a:pPr indent="0" lvl="0" marL="0" rtl="0" algn="l">
              <a:spcBef>
                <a:spcPts val="1600"/>
              </a:spcBef>
              <a:spcAft>
                <a:spcPts val="0"/>
              </a:spcAft>
              <a:buNone/>
            </a:pPr>
            <a:r>
              <a:t/>
            </a:r>
            <a:endParaRPr>
              <a:solidFill>
                <a:schemeClr val="lt2"/>
              </a:solidFill>
            </a:endParaRPr>
          </a:p>
          <a:p>
            <a:pPr indent="0" lvl="0" marL="0" rtl="0" algn="l">
              <a:spcBef>
                <a:spcPts val="1600"/>
              </a:spcBef>
              <a:spcAft>
                <a:spcPts val="0"/>
              </a:spcAft>
              <a:buNone/>
            </a:pPr>
            <a:r>
              <a:t/>
            </a:r>
            <a:endParaRPr>
              <a:solidFill>
                <a:schemeClr val="lt2"/>
              </a:solidFill>
            </a:endParaRPr>
          </a:p>
          <a:p>
            <a:pPr indent="0" lvl="0" marL="0" rtl="0" algn="l">
              <a:spcBef>
                <a:spcPts val="1600"/>
              </a:spcBef>
              <a:spcAft>
                <a:spcPts val="0"/>
              </a:spcAft>
              <a:buNone/>
            </a:pPr>
            <a:r>
              <a:rPr lang="en">
                <a:solidFill>
                  <a:schemeClr val="lt2"/>
                </a:solidFill>
              </a:rPr>
              <a:t>If </a:t>
            </a:r>
            <a:r>
              <a:rPr lang="en">
                <a:solidFill>
                  <a:schemeClr val="lt2"/>
                </a:solidFill>
              </a:rPr>
              <a:t>λ=0 then minimizing is equivalent to solving OLS equation</a:t>
            </a:r>
            <a:endParaRPr>
              <a:solidFill>
                <a:schemeClr val="lt2"/>
              </a:solidFill>
            </a:endParaRPr>
          </a:p>
          <a:p>
            <a:pPr indent="0" lvl="0" marL="0" rtl="0" algn="l">
              <a:spcBef>
                <a:spcPts val="1600"/>
              </a:spcBef>
              <a:spcAft>
                <a:spcPts val="1600"/>
              </a:spcAft>
              <a:buNone/>
            </a:pPr>
            <a:r>
              <a:rPr lang="en">
                <a:solidFill>
                  <a:schemeClr val="lt2"/>
                </a:solidFill>
              </a:rPr>
              <a:t> </a:t>
            </a:r>
            <a:endParaRPr>
              <a:solidFill>
                <a:schemeClr val="lt2"/>
              </a:solidFill>
            </a:endParaRPr>
          </a:p>
        </p:txBody>
      </p:sp>
      <p:pic>
        <p:nvPicPr>
          <p:cNvPr id="152" name="Google Shape;152;p25"/>
          <p:cNvPicPr preferRelativeResize="0"/>
          <p:nvPr/>
        </p:nvPicPr>
        <p:blipFill>
          <a:blip r:embed="rId3">
            <a:alphaModFix/>
          </a:blip>
          <a:stretch>
            <a:fillRect/>
          </a:stretch>
        </p:blipFill>
        <p:spPr>
          <a:xfrm>
            <a:off x="2618625" y="3052700"/>
            <a:ext cx="3554350" cy="947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6" name="Shape 156"/>
        <p:cNvGrpSpPr/>
        <p:nvPr/>
      </p:nvGrpSpPr>
      <p:grpSpPr>
        <a:xfrm>
          <a:off x="0" y="0"/>
          <a:ext cx="0" cy="0"/>
          <a:chOff x="0" y="0"/>
          <a:chExt cx="0" cy="0"/>
        </a:xfrm>
      </p:grpSpPr>
      <p:sp>
        <p:nvSpPr>
          <p:cNvPr id="157" name="Google Shape;157;p26"/>
          <p:cNvSpPr txBox="1"/>
          <p:nvPr/>
        </p:nvSpPr>
        <p:spPr>
          <a:xfrm>
            <a:off x="-65575" y="2473375"/>
            <a:ext cx="9209700" cy="14709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ld Standard TT"/>
              <a:ea typeface="Old Standard TT"/>
              <a:cs typeface="Old Standard TT"/>
              <a:sym typeface="Old Standard TT"/>
            </a:endParaRPr>
          </a:p>
        </p:txBody>
      </p:sp>
      <p:sp>
        <p:nvSpPr>
          <p:cNvPr id="158" name="Google Shape;158;p2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Elastic Net </a:t>
            </a:r>
            <a:r>
              <a:rPr b="1" lang="en">
                <a:solidFill>
                  <a:srgbClr val="FFFFFF"/>
                </a:solidFill>
              </a:rPr>
              <a:t>Regression</a:t>
            </a:r>
            <a:endParaRPr b="1">
              <a:solidFill>
                <a:srgbClr val="FFFFFF"/>
              </a:solidFill>
            </a:endParaRPr>
          </a:p>
        </p:txBody>
      </p:sp>
      <p:sp>
        <p:nvSpPr>
          <p:cNvPr id="159" name="Google Shape;159;p26"/>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highlight>
                  <a:schemeClr val="accent3"/>
                </a:highlight>
              </a:rPr>
              <a:t>Elastic Net Regression</a:t>
            </a:r>
            <a:r>
              <a:rPr lang="en">
                <a:solidFill>
                  <a:srgbClr val="FFFFFF"/>
                </a:solidFill>
              </a:rPr>
              <a:t> is a combination of </a:t>
            </a:r>
            <a:r>
              <a:rPr lang="en">
                <a:solidFill>
                  <a:srgbClr val="FFFFFF"/>
                </a:solidFill>
                <a:highlight>
                  <a:schemeClr val="lt2"/>
                </a:highlight>
              </a:rPr>
              <a:t>LASSO</a:t>
            </a:r>
            <a:r>
              <a:rPr lang="en">
                <a:solidFill>
                  <a:srgbClr val="FFFFFF"/>
                </a:solidFill>
              </a:rPr>
              <a:t> and </a:t>
            </a:r>
            <a:r>
              <a:rPr lang="en">
                <a:solidFill>
                  <a:srgbClr val="FFFFFF"/>
                </a:solidFill>
                <a:highlight>
                  <a:schemeClr val="accent6"/>
                </a:highlight>
              </a:rPr>
              <a:t>Ridge </a:t>
            </a:r>
            <a:r>
              <a:rPr lang="en">
                <a:solidFill>
                  <a:srgbClr val="FFFFFF"/>
                </a:solidFill>
                <a:highlight>
                  <a:schemeClr val="accent6"/>
                </a:highlight>
              </a:rPr>
              <a:t>Regression</a:t>
            </a:r>
            <a:r>
              <a:rPr lang="en">
                <a:solidFill>
                  <a:srgbClr val="FFFFFF"/>
                </a:solidFill>
              </a:rPr>
              <a:t> making</a:t>
            </a:r>
            <a:r>
              <a:rPr lang="en">
                <a:solidFill>
                  <a:srgbClr val="FFFFFF"/>
                </a:solidFill>
              </a:rPr>
              <a:t> use of </a:t>
            </a:r>
            <a:r>
              <a:rPr lang="en">
                <a:solidFill>
                  <a:srgbClr val="FFFFFF"/>
                </a:solidFill>
                <a:highlight>
                  <a:schemeClr val="lt2"/>
                </a:highlight>
              </a:rPr>
              <a:t>L1</a:t>
            </a:r>
            <a:r>
              <a:rPr lang="en">
                <a:solidFill>
                  <a:srgbClr val="FFFFFF"/>
                </a:solidFill>
              </a:rPr>
              <a:t> and </a:t>
            </a:r>
            <a:r>
              <a:rPr lang="en">
                <a:solidFill>
                  <a:srgbClr val="FFFFFF"/>
                </a:solidFill>
                <a:highlight>
                  <a:schemeClr val="accent6"/>
                </a:highlight>
              </a:rPr>
              <a:t>L2</a:t>
            </a:r>
            <a:r>
              <a:rPr lang="en">
                <a:solidFill>
                  <a:srgbClr val="FFFFFF"/>
                </a:solidFill>
              </a:rPr>
              <a:t> Regularization</a:t>
            </a:r>
            <a:endParaRPr>
              <a:solidFill>
                <a:srgbClr val="FFFFFF"/>
              </a:solidFill>
            </a:endParaRPr>
          </a:p>
          <a:p>
            <a:pPr indent="0" lvl="0" marL="0" rtl="0" algn="l">
              <a:spcBef>
                <a:spcPts val="1600"/>
              </a:spcBef>
              <a:spcAft>
                <a:spcPts val="0"/>
              </a:spcAft>
              <a:buNone/>
            </a:pPr>
            <a:r>
              <a:rPr lang="en">
                <a:solidFill>
                  <a:srgbClr val="FFFFFF"/>
                </a:solidFill>
              </a:rPr>
              <a:t>Elastic Net Regression involves minimizing the following equation:</a:t>
            </a:r>
            <a:endParaRPr>
              <a:solidFill>
                <a:srgbClr val="FFFFFF"/>
              </a:solidFill>
            </a:endParaRPr>
          </a:p>
          <a:p>
            <a:pPr indent="0" lvl="0" marL="0" rtl="0" algn="l">
              <a:spcBef>
                <a:spcPts val="1600"/>
              </a:spcBef>
              <a:spcAft>
                <a:spcPts val="1600"/>
              </a:spcAft>
              <a:buNone/>
            </a:pPr>
            <a:r>
              <a:rPr lang="en">
                <a:solidFill>
                  <a:srgbClr val="FFFFFF"/>
                </a:solidFill>
              </a:rPr>
              <a:t> </a:t>
            </a:r>
            <a:endParaRPr>
              <a:solidFill>
                <a:srgbClr val="FFFFFF"/>
              </a:solidFill>
            </a:endParaRPr>
          </a:p>
        </p:txBody>
      </p:sp>
      <p:pic>
        <p:nvPicPr>
          <p:cNvPr id="160" name="Google Shape;160;p26"/>
          <p:cNvPicPr preferRelativeResize="0"/>
          <p:nvPr/>
        </p:nvPicPr>
        <p:blipFill>
          <a:blip r:embed="rId3">
            <a:alphaModFix/>
          </a:blip>
          <a:stretch>
            <a:fillRect/>
          </a:stretch>
        </p:blipFill>
        <p:spPr>
          <a:xfrm>
            <a:off x="-32725" y="2448730"/>
            <a:ext cx="9144000" cy="152019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7"/>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7" name="Google Shape;167;p27"/>
          <p:cNvPicPr preferRelativeResize="0"/>
          <p:nvPr/>
        </p:nvPicPr>
        <p:blipFill>
          <a:blip r:embed="rId3">
            <a:alphaModFix/>
          </a:blip>
          <a:stretch>
            <a:fillRect/>
          </a:stretch>
        </p:blipFill>
        <p:spPr>
          <a:xfrm>
            <a:off x="0" y="0"/>
            <a:ext cx="9144000" cy="5143500"/>
          </a:xfrm>
          <a:prstGeom prst="rect">
            <a:avLst/>
          </a:prstGeom>
          <a:noFill/>
          <a:ln>
            <a:noFill/>
          </a:ln>
        </p:spPr>
      </p:pic>
      <p:sp>
        <p:nvSpPr>
          <p:cNvPr id="168" name="Google Shape;168;p27"/>
          <p:cNvSpPr/>
          <p:nvPr/>
        </p:nvSpPr>
        <p:spPr>
          <a:xfrm>
            <a:off x="2332850" y="861925"/>
            <a:ext cx="1077600" cy="431100"/>
          </a:xfrm>
          <a:prstGeom prst="ellipse">
            <a:avLst/>
          </a:prstGeom>
          <a:noFill/>
          <a:ln cap="flat"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7"/>
          <p:cNvSpPr/>
          <p:nvPr/>
        </p:nvSpPr>
        <p:spPr>
          <a:xfrm>
            <a:off x="252950" y="2585950"/>
            <a:ext cx="3916200" cy="613200"/>
          </a:xfrm>
          <a:prstGeom prst="ellipse">
            <a:avLst/>
          </a:prstGeom>
          <a:noFill/>
          <a:ln cap="flat"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7"/>
          <p:cNvSpPr/>
          <p:nvPr/>
        </p:nvSpPr>
        <p:spPr>
          <a:xfrm>
            <a:off x="1648925" y="2154850"/>
            <a:ext cx="2445300" cy="431100"/>
          </a:xfrm>
          <a:prstGeom prst="ellipse">
            <a:avLst/>
          </a:prstGeom>
          <a:noFill/>
          <a:ln cap="flat"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7"/>
          <p:cNvSpPr/>
          <p:nvPr/>
        </p:nvSpPr>
        <p:spPr>
          <a:xfrm>
            <a:off x="6174075" y="787000"/>
            <a:ext cx="2885400" cy="431100"/>
          </a:xfrm>
          <a:prstGeom prst="ellipse">
            <a:avLst/>
          </a:prstGeom>
          <a:noFill/>
          <a:ln cap="flat"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7"/>
          <p:cNvSpPr txBox="1"/>
          <p:nvPr/>
        </p:nvSpPr>
        <p:spPr>
          <a:xfrm>
            <a:off x="3998450" y="132100"/>
            <a:ext cx="1717500" cy="15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u="sng">
                <a:solidFill>
                  <a:schemeClr val="hlink"/>
                </a:solidFill>
                <a:latin typeface="Old Standard TT"/>
                <a:ea typeface="Old Standard TT"/>
                <a:cs typeface="Old Standard TT"/>
                <a:sym typeface="Old Standard TT"/>
                <a:hlinkClick r:id="rId4"/>
              </a:rPr>
              <a:t>Image Source</a:t>
            </a:r>
            <a:endParaRPr sz="2000">
              <a:latin typeface="Old Standard TT"/>
              <a:ea typeface="Old Standard TT"/>
              <a:cs typeface="Old Standard TT"/>
              <a:sym typeface="Old Standard TT"/>
            </a:endParaRPr>
          </a:p>
          <a:p>
            <a:pPr indent="0" lvl="0" marL="0" rtl="0" algn="l">
              <a:spcBef>
                <a:spcPts val="0"/>
              </a:spcBef>
              <a:spcAft>
                <a:spcPts val="0"/>
              </a:spcAft>
              <a:buNone/>
            </a:pPr>
            <a:r>
              <a:t/>
            </a:r>
            <a:endParaRPr sz="2000">
              <a:latin typeface="Old Standard TT"/>
              <a:ea typeface="Old Standard TT"/>
              <a:cs typeface="Old Standard TT"/>
              <a:sym typeface="Old Standard T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8"/>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Methods for Comparing Machine Learning Models</a:t>
            </a:r>
            <a:endParaRPr>
              <a:solidFill>
                <a:schemeClr val="lt2"/>
              </a:solidFill>
            </a:endParaRPr>
          </a:p>
        </p:txBody>
      </p:sp>
      <p:sp>
        <p:nvSpPr>
          <p:cNvPr id="178" name="Google Shape;178;p28"/>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2"/>
              </a:buClr>
              <a:buSzPts val="1800"/>
              <a:buChar char="●"/>
            </a:pPr>
            <a:r>
              <a:rPr lang="en">
                <a:solidFill>
                  <a:schemeClr val="lt2"/>
                </a:solidFill>
              </a:rPr>
              <a:t>Kolmogorov-Smirnov Percentages (KS%)</a:t>
            </a:r>
            <a:endParaRPr>
              <a:solidFill>
                <a:schemeClr val="lt2"/>
              </a:solidFill>
            </a:endParaRPr>
          </a:p>
          <a:p>
            <a:pPr indent="0" lvl="0" marL="457200" rtl="0" algn="l">
              <a:spcBef>
                <a:spcPts val="1600"/>
              </a:spcBef>
              <a:spcAft>
                <a:spcPts val="0"/>
              </a:spcAft>
              <a:buNone/>
            </a:pPr>
            <a:r>
              <a:t/>
            </a:r>
            <a:endParaRPr>
              <a:solidFill>
                <a:schemeClr val="lt2"/>
              </a:solidFill>
            </a:endParaRPr>
          </a:p>
          <a:p>
            <a:pPr indent="-342900" lvl="0" marL="457200" rtl="0" algn="l">
              <a:spcBef>
                <a:spcPts val="1600"/>
              </a:spcBef>
              <a:spcAft>
                <a:spcPts val="0"/>
              </a:spcAft>
              <a:buClr>
                <a:schemeClr val="lt2"/>
              </a:buClr>
              <a:buSzPts val="1800"/>
              <a:buChar char="●"/>
            </a:pPr>
            <a:r>
              <a:rPr lang="en">
                <a:solidFill>
                  <a:schemeClr val="lt2"/>
                </a:solidFill>
              </a:rPr>
              <a:t>ROC Plots &amp; AUC Percentages </a:t>
            </a:r>
            <a:endParaRPr>
              <a:solidFill>
                <a:schemeClr val="lt2"/>
              </a:solidFill>
            </a:endParaRPr>
          </a:p>
          <a:p>
            <a:pPr indent="0" lvl="0" marL="457200" rtl="0" algn="l">
              <a:spcBef>
                <a:spcPts val="1600"/>
              </a:spcBef>
              <a:spcAft>
                <a:spcPts val="0"/>
              </a:spcAft>
              <a:buNone/>
            </a:pPr>
            <a:r>
              <a:t/>
            </a:r>
            <a:endParaRPr>
              <a:solidFill>
                <a:schemeClr val="lt2"/>
              </a:solidFill>
            </a:endParaRPr>
          </a:p>
          <a:p>
            <a:pPr indent="-342900" lvl="0" marL="457200" rtl="0" algn="l">
              <a:spcBef>
                <a:spcPts val="1600"/>
              </a:spcBef>
              <a:spcAft>
                <a:spcPts val="0"/>
              </a:spcAft>
              <a:buClr>
                <a:schemeClr val="lt2"/>
              </a:buClr>
              <a:buSzPts val="1800"/>
              <a:buChar char="●"/>
            </a:pPr>
            <a:r>
              <a:rPr lang="en">
                <a:solidFill>
                  <a:schemeClr val="lt2"/>
                </a:solidFill>
              </a:rPr>
              <a:t>Gini Information Gain Index</a:t>
            </a:r>
            <a:endParaRPr>
              <a:solidFill>
                <a:schemeClr val="lt2"/>
              </a:solidFill>
            </a:endParaRPr>
          </a:p>
          <a:p>
            <a:pPr indent="0" lvl="0" marL="457200" rtl="0" algn="l">
              <a:spcBef>
                <a:spcPts val="1600"/>
              </a:spcBef>
              <a:spcAft>
                <a:spcPts val="0"/>
              </a:spcAft>
              <a:buNone/>
            </a:pPr>
            <a:r>
              <a:t/>
            </a:r>
            <a:endParaRPr>
              <a:solidFill>
                <a:schemeClr val="lt2"/>
              </a:solidFill>
            </a:endParaRPr>
          </a:p>
          <a:p>
            <a:pPr indent="-342900" lvl="0" marL="457200" rtl="0" algn="l">
              <a:spcBef>
                <a:spcPts val="1600"/>
              </a:spcBef>
              <a:spcAft>
                <a:spcPts val="0"/>
              </a:spcAft>
              <a:buClr>
                <a:schemeClr val="lt2"/>
              </a:buClr>
              <a:buSzPts val="1800"/>
              <a:buChar char="●"/>
            </a:pPr>
            <a:r>
              <a:rPr lang="en">
                <a:solidFill>
                  <a:schemeClr val="lt2"/>
                </a:solidFill>
              </a:rPr>
              <a:t>Confusion </a:t>
            </a:r>
            <a:r>
              <a:rPr lang="en">
                <a:solidFill>
                  <a:schemeClr val="lt2"/>
                </a:solidFill>
              </a:rPr>
              <a:t>Matrices</a:t>
            </a:r>
            <a:r>
              <a:rPr lang="en">
                <a:solidFill>
                  <a:schemeClr val="lt2"/>
                </a:solidFill>
              </a:rPr>
              <a:t> </a:t>
            </a:r>
            <a:endParaRPr>
              <a:solidFill>
                <a:schemeClr val="l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82" name="Shape 182"/>
        <p:cNvGrpSpPr/>
        <p:nvPr/>
      </p:nvGrpSpPr>
      <p:grpSpPr>
        <a:xfrm>
          <a:off x="0" y="0"/>
          <a:ext cx="0" cy="0"/>
          <a:chOff x="0" y="0"/>
          <a:chExt cx="0" cy="0"/>
        </a:xfrm>
      </p:grpSpPr>
      <p:sp>
        <p:nvSpPr>
          <p:cNvPr id="183" name="Google Shape;183;p29"/>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Kolmogorov-Smirnov Percentages (KS%)</a:t>
            </a:r>
            <a:endParaRPr b="1"/>
          </a:p>
        </p:txBody>
      </p:sp>
      <p:sp>
        <p:nvSpPr>
          <p:cNvPr id="184" name="Google Shape;184;p29"/>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K-S measures the ability of a model to separate positive and negative responses</a:t>
            </a:r>
            <a:endParaRPr/>
          </a:p>
          <a:p>
            <a:pPr indent="0" lvl="0" marL="0" rtl="0" algn="l">
              <a:spcBef>
                <a:spcPts val="1600"/>
              </a:spcBef>
              <a:spcAft>
                <a:spcPts val="0"/>
              </a:spcAft>
              <a:buNone/>
            </a:pPr>
            <a:r>
              <a:rPr lang="en"/>
              <a:t>K-S = |</a:t>
            </a:r>
            <a:r>
              <a:rPr lang="en"/>
              <a:t>Cumulative</a:t>
            </a:r>
            <a:r>
              <a:rPr lang="en"/>
              <a:t> % positive— Cumulative % </a:t>
            </a:r>
            <a:r>
              <a:rPr lang="en"/>
              <a:t>negative</a:t>
            </a:r>
            <a:r>
              <a:rPr lang="en"/>
              <a:t>|</a:t>
            </a:r>
            <a:endParaRPr/>
          </a:p>
          <a:p>
            <a:pPr indent="0" lvl="0" marL="0" rtl="0" algn="l">
              <a:spcBef>
                <a:spcPts val="1600"/>
              </a:spcBef>
              <a:spcAft>
                <a:spcPts val="0"/>
              </a:spcAft>
              <a:buNone/>
            </a:pPr>
            <a:r>
              <a:rPr lang="en"/>
              <a:t>In other words it is found as  |Sensitivity - Specificity|</a:t>
            </a:r>
            <a:endParaRPr/>
          </a:p>
          <a:p>
            <a:pPr indent="0" lvl="0" marL="0" rtl="0" algn="l">
              <a:spcBef>
                <a:spcPts val="1600"/>
              </a:spcBef>
              <a:spcAft>
                <a:spcPts val="1600"/>
              </a:spcAft>
              <a:buNone/>
            </a:pPr>
            <a:r>
              <a:rPr lang="en"/>
              <a:t>It is common to Plot the KS% as a function of the percentiles of  expected probabilities for data to see how it performs at each cutoff value for classification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88" name="Shape 188"/>
        <p:cNvGrpSpPr/>
        <p:nvPr/>
      </p:nvGrpSpPr>
      <p:grpSpPr>
        <a:xfrm>
          <a:off x="0" y="0"/>
          <a:ext cx="0" cy="0"/>
          <a:chOff x="0" y="0"/>
          <a:chExt cx="0" cy="0"/>
        </a:xfrm>
      </p:grpSpPr>
      <p:sp>
        <p:nvSpPr>
          <p:cNvPr id="189" name="Google Shape;189;p30"/>
          <p:cNvSpPr txBox="1"/>
          <p:nvPr>
            <p:ph type="title"/>
          </p:nvPr>
        </p:nvSpPr>
        <p:spPr>
          <a:xfrm>
            <a:off x="311700" y="9837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Example KS Plots</a:t>
            </a:r>
            <a:endParaRPr b="1">
              <a:solidFill>
                <a:srgbClr val="FFFFFF"/>
              </a:solidFill>
            </a:endParaRPr>
          </a:p>
        </p:txBody>
      </p:sp>
      <p:pic>
        <p:nvPicPr>
          <p:cNvPr id="190" name="Google Shape;190;p30"/>
          <p:cNvPicPr preferRelativeResize="0"/>
          <p:nvPr/>
        </p:nvPicPr>
        <p:blipFill>
          <a:blip r:embed="rId3">
            <a:alphaModFix/>
          </a:blip>
          <a:stretch>
            <a:fillRect/>
          </a:stretch>
        </p:blipFill>
        <p:spPr>
          <a:xfrm>
            <a:off x="489675" y="1669700"/>
            <a:ext cx="7981950" cy="2828925"/>
          </a:xfrm>
          <a:prstGeom prst="rect">
            <a:avLst/>
          </a:prstGeom>
          <a:noFill/>
          <a:ln>
            <a:noFill/>
          </a:ln>
        </p:spPr>
      </p:pic>
      <p:sp>
        <p:nvSpPr>
          <p:cNvPr id="191" name="Google Shape;191;p30"/>
          <p:cNvSpPr txBox="1"/>
          <p:nvPr/>
        </p:nvSpPr>
        <p:spPr>
          <a:xfrm>
            <a:off x="974350" y="711575"/>
            <a:ext cx="7335900" cy="85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Old Standard TT"/>
                <a:ea typeface="Old Standard TT"/>
                <a:cs typeface="Old Standard TT"/>
                <a:sym typeface="Old Standard TT"/>
              </a:rPr>
              <a:t>Below the KS is </a:t>
            </a:r>
            <a:r>
              <a:rPr lang="en">
                <a:solidFill>
                  <a:schemeClr val="lt2"/>
                </a:solidFill>
                <a:latin typeface="Old Standard TT"/>
                <a:ea typeface="Old Standard TT"/>
                <a:cs typeface="Old Standard TT"/>
                <a:sym typeface="Old Standard TT"/>
              </a:rPr>
              <a:t>plotted</a:t>
            </a:r>
            <a:r>
              <a:rPr lang="en">
                <a:solidFill>
                  <a:schemeClr val="lt2"/>
                </a:solidFill>
                <a:latin typeface="Old Standard TT"/>
                <a:ea typeface="Old Standard TT"/>
                <a:cs typeface="Old Standard TT"/>
                <a:sym typeface="Old Standard TT"/>
              </a:rPr>
              <a:t> as a function of the deciles for predicted probabilities to compare 2 models on the same data to classify Buyers vs Non-buyers </a:t>
            </a:r>
            <a:endParaRPr>
              <a:solidFill>
                <a:schemeClr val="lt2"/>
              </a:solidFill>
              <a:latin typeface="Old Standard TT"/>
              <a:ea typeface="Old Standard TT"/>
              <a:cs typeface="Old Standard TT"/>
              <a:sym typeface="Old Standard TT"/>
            </a:endParaRPr>
          </a:p>
          <a:p>
            <a:pPr indent="0" lvl="0" marL="0" rtl="0" algn="l">
              <a:spcBef>
                <a:spcPts val="0"/>
              </a:spcBef>
              <a:spcAft>
                <a:spcPts val="0"/>
              </a:spcAft>
              <a:buNone/>
            </a:pPr>
            <a:r>
              <a:rPr lang="en">
                <a:solidFill>
                  <a:schemeClr val="lt2"/>
                </a:solidFill>
                <a:latin typeface="Old Standard TT"/>
                <a:ea typeface="Old Standard TT"/>
                <a:cs typeface="Old Standard TT"/>
                <a:sym typeface="Old Standard TT"/>
              </a:rPr>
              <a:t>Model 1 out performs Model 2 at all cutoffs and has a higher maximum separation percentage</a:t>
            </a:r>
            <a:endParaRPr>
              <a:solidFill>
                <a:schemeClr val="lt2"/>
              </a:solidFill>
              <a:latin typeface="Old Standard TT"/>
              <a:ea typeface="Old Standard TT"/>
              <a:cs typeface="Old Standard TT"/>
              <a:sym typeface="Old Standard TT"/>
            </a:endParaRPr>
          </a:p>
        </p:txBody>
      </p:sp>
      <p:sp>
        <p:nvSpPr>
          <p:cNvPr id="192" name="Google Shape;192;p30"/>
          <p:cNvSpPr txBox="1"/>
          <p:nvPr/>
        </p:nvSpPr>
        <p:spPr>
          <a:xfrm>
            <a:off x="1573975" y="4498625"/>
            <a:ext cx="5471400" cy="48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rgbClr val="9900FF"/>
                </a:solidFill>
                <a:hlinkClick r:id="rId4">
                  <a:extLst>
                    <a:ext uri="{A12FA001-AC4F-418D-AE19-62706E023703}">
                      <ahyp:hlinkClr val="tx"/>
                    </a:ext>
                  </a:extLst>
                </a:hlinkClick>
              </a:rPr>
              <a:t>Source Click Here</a:t>
            </a:r>
            <a:endParaRPr>
              <a:solidFill>
                <a:srgbClr val="9900FF"/>
              </a:solidFill>
              <a:latin typeface="Old Standard TT"/>
              <a:ea typeface="Old Standard TT"/>
              <a:cs typeface="Old Standard TT"/>
              <a:sym typeface="Old Standard T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ROC Plots &amp; AUC Percentages</a:t>
            </a:r>
            <a:endParaRPr b="1">
              <a:solidFill>
                <a:schemeClr val="lt2"/>
              </a:solidFill>
            </a:endParaRPr>
          </a:p>
        </p:txBody>
      </p:sp>
      <p:sp>
        <p:nvSpPr>
          <p:cNvPr id="198" name="Google Shape;198;p31"/>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Receiver Operating Characteristic (ROC) curves, </a:t>
            </a:r>
            <a:r>
              <a:rPr lang="en">
                <a:solidFill>
                  <a:srgbClr val="000000"/>
                </a:solidFill>
                <a:highlight>
                  <a:schemeClr val="accent6"/>
                </a:highlight>
              </a:rPr>
              <a:t>plot the Sensitivity vs False Positive Rate</a:t>
            </a:r>
            <a:r>
              <a:rPr lang="en">
                <a:solidFill>
                  <a:schemeClr val="lt2"/>
                </a:solidFill>
              </a:rPr>
              <a:t> of a model to find the cutoff probability for classification that minimizes the desired attributes of the model</a:t>
            </a:r>
            <a:endParaRPr>
              <a:solidFill>
                <a:schemeClr val="lt2"/>
              </a:solidFill>
            </a:endParaRPr>
          </a:p>
          <a:p>
            <a:pPr indent="0" lvl="0" marL="0" rtl="0" algn="l">
              <a:spcBef>
                <a:spcPts val="1600"/>
              </a:spcBef>
              <a:spcAft>
                <a:spcPts val="0"/>
              </a:spcAft>
              <a:buNone/>
            </a:pPr>
            <a:r>
              <a:rPr lang="en">
                <a:solidFill>
                  <a:schemeClr val="accent6"/>
                </a:solidFill>
                <a:highlight>
                  <a:schemeClr val="dk1"/>
                </a:highlight>
              </a:rPr>
              <a:t>Model Accuracy</a:t>
            </a:r>
            <a:r>
              <a:rPr lang="en">
                <a:solidFill>
                  <a:schemeClr val="lt2"/>
                </a:solidFill>
              </a:rPr>
              <a:t> is </a:t>
            </a:r>
            <a:r>
              <a:rPr lang="en">
                <a:solidFill>
                  <a:schemeClr val="accent6"/>
                </a:solidFill>
                <a:highlight>
                  <a:schemeClr val="dk1"/>
                </a:highlight>
              </a:rPr>
              <a:t>maximized</a:t>
            </a:r>
            <a:r>
              <a:rPr lang="en">
                <a:solidFill>
                  <a:schemeClr val="lt2"/>
                </a:solidFill>
              </a:rPr>
              <a:t> by the point on the curve </a:t>
            </a:r>
            <a:r>
              <a:rPr lang="en">
                <a:solidFill>
                  <a:schemeClr val="accent6"/>
                </a:solidFill>
                <a:highlight>
                  <a:schemeClr val="dk1"/>
                </a:highlight>
              </a:rPr>
              <a:t>closest to the point (1,1)</a:t>
            </a:r>
            <a:endParaRPr>
              <a:solidFill>
                <a:schemeClr val="accent6"/>
              </a:solidFill>
              <a:highlight>
                <a:schemeClr val="dk1"/>
              </a:highlight>
            </a:endParaRPr>
          </a:p>
          <a:p>
            <a:pPr indent="0" lvl="0" marL="0" rtl="0" algn="l">
              <a:spcBef>
                <a:spcPts val="1600"/>
              </a:spcBef>
              <a:spcAft>
                <a:spcPts val="0"/>
              </a:spcAft>
              <a:buNone/>
            </a:pPr>
            <a:r>
              <a:rPr lang="en">
                <a:solidFill>
                  <a:schemeClr val="lt2"/>
                </a:solidFill>
              </a:rPr>
              <a:t>The </a:t>
            </a:r>
            <a:r>
              <a:rPr lang="en">
                <a:solidFill>
                  <a:srgbClr val="000000"/>
                </a:solidFill>
                <a:highlight>
                  <a:schemeClr val="accent6"/>
                </a:highlight>
              </a:rPr>
              <a:t>Area Under the Curve (AUC)</a:t>
            </a:r>
            <a:r>
              <a:rPr lang="en">
                <a:solidFill>
                  <a:schemeClr val="lt2"/>
                </a:solidFill>
              </a:rPr>
              <a:t> is a </a:t>
            </a:r>
            <a:r>
              <a:rPr lang="en">
                <a:highlight>
                  <a:schemeClr val="accent6"/>
                </a:highlight>
              </a:rPr>
              <a:t>measure of the overall goodness of fit</a:t>
            </a:r>
            <a:r>
              <a:rPr lang="en">
                <a:solidFill>
                  <a:schemeClr val="lt2"/>
                </a:solidFill>
              </a:rPr>
              <a:t> of the model as a percentage</a:t>
            </a:r>
            <a:endParaRPr>
              <a:solidFill>
                <a:schemeClr val="lt2"/>
              </a:solidFill>
            </a:endParaRPr>
          </a:p>
          <a:p>
            <a:pPr indent="0" lvl="0" marL="0" rtl="0" algn="l">
              <a:spcBef>
                <a:spcPts val="1600"/>
              </a:spcBef>
              <a:spcAft>
                <a:spcPts val="1600"/>
              </a:spcAft>
              <a:buNone/>
            </a:pPr>
            <a:r>
              <a:rPr lang="en">
                <a:solidFill>
                  <a:schemeClr val="lt2"/>
                </a:solidFill>
              </a:rPr>
              <a:t>AUC = 1 if at all cutoff levels for classification the model correctly classifies all observations</a:t>
            </a:r>
            <a:endParaRPr>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Learning Objectives</a:t>
            </a:r>
            <a:endParaRPr b="1">
              <a:solidFill>
                <a:srgbClr val="FFFFFF"/>
              </a:solidFill>
            </a:endParaRPr>
          </a:p>
        </p:txBody>
      </p:sp>
      <p:sp>
        <p:nvSpPr>
          <p:cNvPr id="67" name="Google Shape;67;p14"/>
          <p:cNvSpPr txBox="1"/>
          <p:nvPr>
            <p:ph idx="1" type="body"/>
          </p:nvPr>
        </p:nvSpPr>
        <p:spPr>
          <a:xfrm>
            <a:off x="84325" y="1171600"/>
            <a:ext cx="9144000" cy="3397200"/>
          </a:xfrm>
          <a:prstGeom prst="rect">
            <a:avLst/>
          </a:prstGeom>
        </p:spPr>
        <p:txBody>
          <a:bodyPr anchorCtr="0" anchor="ctr" bIns="91425" lIns="91425" spcFirstLastPara="1" rIns="91425" wrap="square" tIns="91425">
            <a:noAutofit/>
          </a:bodyPr>
          <a:lstStyle/>
          <a:p>
            <a:pPr indent="-342900" lvl="0" marL="457200" rtl="0" algn="l">
              <a:lnSpc>
                <a:spcPct val="200000"/>
              </a:lnSpc>
              <a:spcBef>
                <a:spcPts val="1000"/>
              </a:spcBef>
              <a:spcAft>
                <a:spcPts val="0"/>
              </a:spcAft>
              <a:buClr>
                <a:schemeClr val="lt2"/>
              </a:buClr>
              <a:buSzPts val="1800"/>
              <a:buFont typeface="Arial"/>
              <a:buChar char="●"/>
            </a:pPr>
            <a:r>
              <a:rPr lang="en">
                <a:solidFill>
                  <a:schemeClr val="lt2"/>
                </a:solidFill>
                <a:latin typeface="Arial"/>
                <a:ea typeface="Arial"/>
                <a:cs typeface="Arial"/>
                <a:sym typeface="Arial"/>
              </a:rPr>
              <a:t>Learning Methods to Compare Different Machine Learning Classification Models</a:t>
            </a:r>
            <a:endParaRPr>
              <a:solidFill>
                <a:schemeClr val="lt2"/>
              </a:solidFill>
              <a:latin typeface="Arial"/>
              <a:ea typeface="Arial"/>
              <a:cs typeface="Arial"/>
              <a:sym typeface="Arial"/>
            </a:endParaRPr>
          </a:p>
          <a:p>
            <a:pPr indent="-342900" lvl="0" marL="457200" rtl="0" algn="l">
              <a:lnSpc>
                <a:spcPct val="200000"/>
              </a:lnSpc>
              <a:spcBef>
                <a:spcPts val="1600"/>
              </a:spcBef>
              <a:spcAft>
                <a:spcPts val="0"/>
              </a:spcAft>
              <a:buClr>
                <a:schemeClr val="lt2"/>
              </a:buClr>
              <a:buSzPts val="1800"/>
              <a:buFont typeface="Arial"/>
              <a:buChar char="●"/>
            </a:pPr>
            <a:r>
              <a:rPr lang="en">
                <a:solidFill>
                  <a:schemeClr val="lt2"/>
                </a:solidFill>
                <a:latin typeface="Arial"/>
                <a:ea typeface="Arial"/>
                <a:cs typeface="Arial"/>
                <a:sym typeface="Arial"/>
              </a:rPr>
              <a:t>Understand the Machine Learning Algorithms Themselves to See How the Model is Chosen &amp; the </a:t>
            </a:r>
            <a:r>
              <a:rPr lang="en">
                <a:solidFill>
                  <a:schemeClr val="lt2"/>
                </a:solidFill>
                <a:latin typeface="Arial"/>
                <a:ea typeface="Arial"/>
                <a:cs typeface="Arial"/>
                <a:sym typeface="Arial"/>
              </a:rPr>
              <a:t>Classification</a:t>
            </a:r>
            <a:r>
              <a:rPr lang="en">
                <a:solidFill>
                  <a:schemeClr val="lt2"/>
                </a:solidFill>
                <a:latin typeface="Arial"/>
                <a:ea typeface="Arial"/>
                <a:cs typeface="Arial"/>
                <a:sym typeface="Arial"/>
              </a:rPr>
              <a:t> of the Algorithms</a:t>
            </a:r>
            <a:endParaRPr>
              <a:solidFill>
                <a:schemeClr val="lt2"/>
              </a:solidFill>
              <a:latin typeface="Arial"/>
              <a:ea typeface="Arial"/>
              <a:cs typeface="Arial"/>
              <a:sym typeface="Arial"/>
            </a:endParaRPr>
          </a:p>
          <a:p>
            <a:pPr indent="-342900" lvl="0" marL="457200" rtl="0" algn="l">
              <a:lnSpc>
                <a:spcPct val="200000"/>
              </a:lnSpc>
              <a:spcBef>
                <a:spcPts val="1000"/>
              </a:spcBef>
              <a:spcAft>
                <a:spcPts val="1600"/>
              </a:spcAft>
              <a:buClr>
                <a:schemeClr val="lt2"/>
              </a:buClr>
              <a:buSzPts val="1800"/>
              <a:buFont typeface="Arial"/>
              <a:buChar char="●"/>
            </a:pPr>
            <a:r>
              <a:rPr lang="en">
                <a:solidFill>
                  <a:schemeClr val="lt2"/>
                </a:solidFill>
                <a:latin typeface="Arial"/>
                <a:ea typeface="Arial"/>
                <a:cs typeface="Arial"/>
                <a:sym typeface="Arial"/>
              </a:rPr>
              <a:t>Consideration on how to Tune Classification Algorithms</a:t>
            </a:r>
            <a:endParaRPr>
              <a:solidFill>
                <a:schemeClr val="lt2"/>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02" name="Shape 202"/>
        <p:cNvGrpSpPr/>
        <p:nvPr/>
      </p:nvGrpSpPr>
      <p:grpSpPr>
        <a:xfrm>
          <a:off x="0" y="0"/>
          <a:ext cx="0" cy="0"/>
          <a:chOff x="0" y="0"/>
          <a:chExt cx="0" cy="0"/>
        </a:xfrm>
      </p:grpSpPr>
      <p:sp>
        <p:nvSpPr>
          <p:cNvPr id="203" name="Google Shape;203;p32"/>
          <p:cNvSpPr txBox="1"/>
          <p:nvPr>
            <p:ph type="title"/>
          </p:nvPr>
        </p:nvSpPr>
        <p:spPr>
          <a:xfrm>
            <a:off x="311700" y="1171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Example </a:t>
            </a:r>
            <a:r>
              <a:rPr b="1" lang="en"/>
              <a:t>ROC Plots &amp; AUC Percentages</a:t>
            </a:r>
            <a:endParaRPr b="1"/>
          </a:p>
        </p:txBody>
      </p:sp>
      <p:sp>
        <p:nvSpPr>
          <p:cNvPr id="204" name="Google Shape;204;p32"/>
          <p:cNvSpPr txBox="1"/>
          <p:nvPr>
            <p:ph idx="1" type="body"/>
          </p:nvPr>
        </p:nvSpPr>
        <p:spPr>
          <a:xfrm>
            <a:off x="311700" y="730325"/>
            <a:ext cx="2854500" cy="351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ROC curves can be plotted side by side to show which model performs the best for classifying the data at different cutoffs, a higher AUC represents a stronger model</a:t>
            </a:r>
            <a:endParaRPr>
              <a:solidFill>
                <a:srgbClr val="000000"/>
              </a:solidFill>
            </a:endParaRPr>
          </a:p>
          <a:p>
            <a:pPr indent="0" lvl="0" marL="0" rtl="0" algn="l">
              <a:spcBef>
                <a:spcPts val="1600"/>
              </a:spcBef>
              <a:spcAft>
                <a:spcPts val="1600"/>
              </a:spcAft>
              <a:buNone/>
            </a:pPr>
            <a:r>
              <a:rPr lang="en">
                <a:solidFill>
                  <a:srgbClr val="000000"/>
                </a:solidFill>
              </a:rPr>
              <a:t>The accuracy a model is maximized by choosing the point on the curve closest to the point (0 ,1) as indicated by the Arrow </a:t>
            </a:r>
            <a:endParaRPr>
              <a:solidFill>
                <a:srgbClr val="000000"/>
              </a:solidFill>
            </a:endParaRPr>
          </a:p>
        </p:txBody>
      </p:sp>
      <p:pic>
        <p:nvPicPr>
          <p:cNvPr id="205" name="Google Shape;205;p32"/>
          <p:cNvPicPr preferRelativeResize="0"/>
          <p:nvPr/>
        </p:nvPicPr>
        <p:blipFill>
          <a:blip r:embed="rId3">
            <a:alphaModFix/>
          </a:blip>
          <a:stretch>
            <a:fillRect/>
          </a:stretch>
        </p:blipFill>
        <p:spPr>
          <a:xfrm>
            <a:off x="3119350" y="890525"/>
            <a:ext cx="6024651" cy="3469642"/>
          </a:xfrm>
          <a:prstGeom prst="rect">
            <a:avLst/>
          </a:prstGeom>
          <a:noFill/>
          <a:ln>
            <a:noFill/>
          </a:ln>
        </p:spPr>
      </p:pic>
      <p:sp>
        <p:nvSpPr>
          <p:cNvPr id="206" name="Google Shape;206;p32"/>
          <p:cNvSpPr txBox="1"/>
          <p:nvPr/>
        </p:nvSpPr>
        <p:spPr>
          <a:xfrm>
            <a:off x="3269725" y="4450200"/>
            <a:ext cx="4450200" cy="44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rgbClr val="9900FF"/>
                </a:solidFill>
                <a:hlinkClick r:id="rId4">
                  <a:extLst>
                    <a:ext uri="{A12FA001-AC4F-418D-AE19-62706E023703}">
                      <ahyp:hlinkClr val="tx"/>
                    </a:ext>
                  </a:extLst>
                </a:hlinkClick>
              </a:rPr>
              <a:t>Image Source Click here</a:t>
            </a:r>
            <a:endParaRPr>
              <a:solidFill>
                <a:srgbClr val="9900FF"/>
              </a:solidFill>
              <a:latin typeface="Old Standard TT"/>
              <a:ea typeface="Old Standard TT"/>
              <a:cs typeface="Old Standard TT"/>
              <a:sym typeface="Old Standard TT"/>
            </a:endParaRPr>
          </a:p>
        </p:txBody>
      </p:sp>
      <p:sp>
        <p:nvSpPr>
          <p:cNvPr id="207" name="Google Shape;207;p32"/>
          <p:cNvSpPr txBox="1"/>
          <p:nvPr/>
        </p:nvSpPr>
        <p:spPr>
          <a:xfrm>
            <a:off x="4618825" y="2323475"/>
            <a:ext cx="1705200" cy="149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2"/>
                </a:solidFill>
                <a:latin typeface="Old Standard TT"/>
                <a:ea typeface="Old Standard TT"/>
                <a:cs typeface="Old Standard TT"/>
                <a:sym typeface="Old Standard TT"/>
              </a:rPr>
              <a:t>Model 1 clearly outperforms Model 2</a:t>
            </a:r>
            <a:endParaRPr b="1">
              <a:solidFill>
                <a:schemeClr val="lt2"/>
              </a:solidFill>
              <a:latin typeface="Old Standard TT"/>
              <a:ea typeface="Old Standard TT"/>
              <a:cs typeface="Old Standard TT"/>
              <a:sym typeface="Old Standard TT"/>
            </a:endParaRPr>
          </a:p>
        </p:txBody>
      </p:sp>
      <p:sp>
        <p:nvSpPr>
          <p:cNvPr id="208" name="Google Shape;208;p32"/>
          <p:cNvSpPr txBox="1"/>
          <p:nvPr/>
        </p:nvSpPr>
        <p:spPr>
          <a:xfrm>
            <a:off x="7298325" y="1077425"/>
            <a:ext cx="1611600" cy="14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Old Standard TT"/>
                <a:ea typeface="Old Standard TT"/>
                <a:cs typeface="Old Standard TT"/>
                <a:sym typeface="Old Standard TT"/>
              </a:rPr>
              <a:t>Using same Buyer vs non-buyer Models as Before from KS Plots</a:t>
            </a:r>
            <a:endParaRPr b="1">
              <a:latin typeface="Old Standard TT"/>
              <a:ea typeface="Old Standard TT"/>
              <a:cs typeface="Old Standard TT"/>
              <a:sym typeface="Old Standard T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2" name="Shape 212"/>
        <p:cNvGrpSpPr/>
        <p:nvPr/>
      </p:nvGrpSpPr>
      <p:grpSpPr>
        <a:xfrm>
          <a:off x="0" y="0"/>
          <a:ext cx="0" cy="0"/>
          <a:chOff x="0" y="0"/>
          <a:chExt cx="0" cy="0"/>
        </a:xfrm>
      </p:grpSpPr>
      <p:sp>
        <p:nvSpPr>
          <p:cNvPr id="213" name="Google Shape;213;p33"/>
          <p:cNvSpPr txBox="1"/>
          <p:nvPr>
            <p:ph type="title"/>
          </p:nvPr>
        </p:nvSpPr>
        <p:spPr>
          <a:xfrm>
            <a:off x="254125" y="24350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Gini Coefficient</a:t>
            </a:r>
            <a:endParaRPr b="1">
              <a:solidFill>
                <a:srgbClr val="FFFFFF"/>
              </a:solidFill>
            </a:endParaRPr>
          </a:p>
        </p:txBody>
      </p:sp>
      <p:sp>
        <p:nvSpPr>
          <p:cNvPr id="214" name="Google Shape;214;p33"/>
          <p:cNvSpPr txBox="1"/>
          <p:nvPr>
            <p:ph idx="1" type="body"/>
          </p:nvPr>
        </p:nvSpPr>
        <p:spPr>
          <a:xfrm>
            <a:off x="311700" y="912500"/>
            <a:ext cx="8520600" cy="3397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lt2"/>
                </a:solidFill>
              </a:rPr>
              <a:t>The Gini </a:t>
            </a:r>
            <a:r>
              <a:rPr lang="en">
                <a:solidFill>
                  <a:schemeClr val="lt2"/>
                </a:solidFill>
              </a:rPr>
              <a:t>Coefficient</a:t>
            </a:r>
            <a:r>
              <a:rPr lang="en">
                <a:solidFill>
                  <a:schemeClr val="lt2"/>
                </a:solidFill>
              </a:rPr>
              <a:t> commonly used in Economics and Credit Score Models is a measure of the ability of the model to properly classify the data</a:t>
            </a:r>
            <a:endParaRPr>
              <a:solidFill>
                <a:schemeClr val="lt2"/>
              </a:solidFill>
            </a:endParaRPr>
          </a:p>
          <a:p>
            <a:pPr indent="0" lvl="0" marL="0" rtl="0" algn="l">
              <a:lnSpc>
                <a:spcPct val="200000"/>
              </a:lnSpc>
              <a:spcBef>
                <a:spcPts val="1600"/>
              </a:spcBef>
              <a:spcAft>
                <a:spcPts val="0"/>
              </a:spcAft>
              <a:buNone/>
            </a:pPr>
            <a:r>
              <a:rPr lang="en">
                <a:solidFill>
                  <a:schemeClr val="lt2"/>
                </a:solidFill>
              </a:rPr>
              <a:t>It measures the strength of the model versus random classification of the data</a:t>
            </a:r>
            <a:endParaRPr>
              <a:solidFill>
                <a:schemeClr val="lt2"/>
              </a:solidFill>
            </a:endParaRPr>
          </a:p>
          <a:p>
            <a:pPr indent="0" lvl="0" marL="0" rtl="0" algn="l">
              <a:lnSpc>
                <a:spcPct val="200000"/>
              </a:lnSpc>
              <a:spcBef>
                <a:spcPts val="1600"/>
              </a:spcBef>
              <a:spcAft>
                <a:spcPts val="0"/>
              </a:spcAft>
              <a:buNone/>
            </a:pPr>
            <a:r>
              <a:rPr lang="en">
                <a:solidFill>
                  <a:srgbClr val="FFFFFF"/>
                </a:solidFill>
                <a:highlight>
                  <a:schemeClr val="lt2"/>
                </a:highlight>
              </a:rPr>
              <a:t>Gini = 2*AUC - 1</a:t>
            </a:r>
            <a:endParaRPr>
              <a:solidFill>
                <a:srgbClr val="FFFFFF"/>
              </a:solidFill>
              <a:highlight>
                <a:schemeClr val="lt2"/>
              </a:highlight>
            </a:endParaRPr>
          </a:p>
          <a:p>
            <a:pPr indent="0" lvl="0" marL="0" rtl="0" algn="l">
              <a:lnSpc>
                <a:spcPct val="200000"/>
              </a:lnSpc>
              <a:spcBef>
                <a:spcPts val="1600"/>
              </a:spcBef>
              <a:spcAft>
                <a:spcPts val="1600"/>
              </a:spcAft>
              <a:buNone/>
            </a:pPr>
            <a:r>
              <a:rPr lang="en">
                <a:solidFill>
                  <a:srgbClr val="FFFFFF"/>
                </a:solidFill>
              </a:rPr>
              <a:t>Gini coefficient an is equivalent measure to the AUC,  not necessary to calculate both but I have shown it for all models</a:t>
            </a:r>
            <a:endParaRPr>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Gini Coefficient and ROC Plot</a:t>
            </a:r>
            <a:endParaRPr>
              <a:solidFill>
                <a:schemeClr val="dk2"/>
              </a:solidFill>
            </a:endParaRPr>
          </a:p>
        </p:txBody>
      </p:sp>
      <p:sp>
        <p:nvSpPr>
          <p:cNvPr id="220" name="Google Shape;220;p3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solidFill>
                <a:schemeClr val="dk2"/>
              </a:solidFill>
            </a:endParaRPr>
          </a:p>
        </p:txBody>
      </p:sp>
      <p:pic>
        <p:nvPicPr>
          <p:cNvPr id="221" name="Google Shape;221;p34"/>
          <p:cNvPicPr preferRelativeResize="0"/>
          <p:nvPr/>
        </p:nvPicPr>
        <p:blipFill>
          <a:blip r:embed="rId3">
            <a:alphaModFix/>
          </a:blip>
          <a:stretch>
            <a:fillRect/>
          </a:stretch>
        </p:blipFill>
        <p:spPr>
          <a:xfrm>
            <a:off x="311700" y="1171600"/>
            <a:ext cx="7322525" cy="3057525"/>
          </a:xfrm>
          <a:prstGeom prst="rect">
            <a:avLst/>
          </a:prstGeom>
          <a:noFill/>
          <a:ln>
            <a:noFill/>
          </a:ln>
        </p:spPr>
      </p:pic>
      <p:sp>
        <p:nvSpPr>
          <p:cNvPr id="222" name="Google Shape;222;p34"/>
          <p:cNvSpPr txBox="1"/>
          <p:nvPr/>
        </p:nvSpPr>
        <p:spPr>
          <a:xfrm>
            <a:off x="5177625" y="1330650"/>
            <a:ext cx="3403500" cy="83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Old Standard TT"/>
                <a:ea typeface="Old Standard TT"/>
                <a:cs typeface="Old Standard TT"/>
                <a:sym typeface="Old Standard TT"/>
              </a:rPr>
              <a:t>Here Gini Coefficient is </a:t>
            </a:r>
            <a:r>
              <a:rPr lang="en">
                <a:latin typeface="Old Standard TT"/>
                <a:ea typeface="Old Standard TT"/>
                <a:cs typeface="Old Standard TT"/>
                <a:sym typeface="Old Standard TT"/>
              </a:rPr>
              <a:t>plotted as a function of the classification cutoff probability as a decile</a:t>
            </a:r>
            <a:endParaRPr>
              <a:latin typeface="Old Standard TT"/>
              <a:ea typeface="Old Standard TT"/>
              <a:cs typeface="Old Standard TT"/>
              <a:sym typeface="Old Standard TT"/>
            </a:endParaRPr>
          </a:p>
        </p:txBody>
      </p:sp>
      <p:sp>
        <p:nvSpPr>
          <p:cNvPr id="223" name="Google Shape;223;p34"/>
          <p:cNvSpPr txBox="1"/>
          <p:nvPr/>
        </p:nvSpPr>
        <p:spPr>
          <a:xfrm>
            <a:off x="5424975" y="2286000"/>
            <a:ext cx="2849100" cy="39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rgbClr val="9900FF"/>
                </a:solidFill>
                <a:hlinkClick r:id="rId4">
                  <a:extLst>
                    <a:ext uri="{A12FA001-AC4F-418D-AE19-62706E023703}">
                      <ahyp:hlinkClr val="tx"/>
                    </a:ext>
                  </a:extLst>
                </a:hlinkClick>
              </a:rPr>
              <a:t>Source Click Here</a:t>
            </a:r>
            <a:endParaRPr>
              <a:solidFill>
                <a:srgbClr val="9900FF"/>
              </a:solidFill>
              <a:latin typeface="Old Standard TT"/>
              <a:ea typeface="Old Standard TT"/>
              <a:cs typeface="Old Standard TT"/>
              <a:sym typeface="Old Standard T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27" name="Shape 227"/>
        <p:cNvGrpSpPr/>
        <p:nvPr/>
      </p:nvGrpSpPr>
      <p:grpSpPr>
        <a:xfrm>
          <a:off x="0" y="0"/>
          <a:ext cx="0" cy="0"/>
          <a:chOff x="0" y="0"/>
          <a:chExt cx="0" cy="0"/>
        </a:xfrm>
      </p:grpSpPr>
      <p:sp>
        <p:nvSpPr>
          <p:cNvPr id="228" name="Google Shape;228;p3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Confusion Matrix</a:t>
            </a:r>
            <a:endParaRPr b="1"/>
          </a:p>
        </p:txBody>
      </p:sp>
      <p:sp>
        <p:nvSpPr>
          <p:cNvPr id="229" name="Google Shape;229;p35"/>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Confusion </a:t>
            </a:r>
            <a:r>
              <a:rPr lang="en"/>
              <a:t>Matrices</a:t>
            </a:r>
            <a:r>
              <a:rPr lang="en"/>
              <a:t> count the actual numbers of observations in each type of classification, True Negatives, False Negatives, True Positives and False Positives</a:t>
            </a:r>
            <a:endParaRPr/>
          </a:p>
          <a:p>
            <a:pPr indent="0" lvl="0" marL="0" rtl="0" algn="l">
              <a:spcBef>
                <a:spcPts val="1600"/>
              </a:spcBef>
              <a:spcAft>
                <a:spcPts val="0"/>
              </a:spcAft>
              <a:buNone/>
            </a:pPr>
            <a:r>
              <a:rPr lang="en"/>
              <a:t>With a Confusion Matrix, the Specificity, Sensitivity and Accuracy can easily be calculated</a:t>
            </a:r>
            <a:endParaRPr/>
          </a:p>
          <a:p>
            <a:pPr indent="0" lvl="0" marL="0" rtl="0" algn="l">
              <a:spcBef>
                <a:spcPts val="1600"/>
              </a:spcBef>
              <a:spcAft>
                <a:spcPts val="1600"/>
              </a:spcAft>
              <a:buNone/>
            </a:pPr>
            <a:r>
              <a:rPr lang="en"/>
              <a:t>Example: Confusion </a:t>
            </a:r>
            <a:r>
              <a:rPr lang="en"/>
              <a:t>Matrices to compare 2 Models</a:t>
            </a:r>
            <a:endParaRPr/>
          </a:p>
        </p:txBody>
      </p:sp>
      <p:pic>
        <p:nvPicPr>
          <p:cNvPr id="230" name="Google Shape;230;p35"/>
          <p:cNvPicPr preferRelativeResize="0"/>
          <p:nvPr/>
        </p:nvPicPr>
        <p:blipFill>
          <a:blip r:embed="rId3">
            <a:alphaModFix/>
          </a:blip>
          <a:stretch>
            <a:fillRect/>
          </a:stretch>
        </p:blipFill>
        <p:spPr>
          <a:xfrm>
            <a:off x="1011013" y="3209863"/>
            <a:ext cx="6200775" cy="1419225"/>
          </a:xfrm>
          <a:prstGeom prst="rect">
            <a:avLst/>
          </a:prstGeom>
          <a:noFill/>
          <a:ln>
            <a:noFill/>
          </a:ln>
        </p:spPr>
      </p:pic>
      <p:sp>
        <p:nvSpPr>
          <p:cNvPr id="231" name="Google Shape;231;p35"/>
          <p:cNvSpPr txBox="1"/>
          <p:nvPr/>
        </p:nvSpPr>
        <p:spPr>
          <a:xfrm>
            <a:off x="2610125" y="4629100"/>
            <a:ext cx="2482200" cy="34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u="sng">
                <a:solidFill>
                  <a:srgbClr val="9900FF"/>
                </a:solidFill>
                <a:latin typeface="Old Standard TT"/>
                <a:ea typeface="Old Standard TT"/>
                <a:cs typeface="Old Standard TT"/>
                <a:sym typeface="Old Standard TT"/>
                <a:hlinkClick r:id="rId4">
                  <a:extLst>
                    <a:ext uri="{A12FA001-AC4F-418D-AE19-62706E023703}">
                      <ahyp:hlinkClr val="tx"/>
                    </a:ext>
                  </a:extLst>
                </a:hlinkClick>
              </a:rPr>
              <a:t>Source Click Here</a:t>
            </a:r>
            <a:endParaRPr sz="1500">
              <a:solidFill>
                <a:srgbClr val="9900FF"/>
              </a:solidFill>
              <a:latin typeface="Old Standard TT"/>
              <a:ea typeface="Old Standard TT"/>
              <a:cs typeface="Old Standard TT"/>
              <a:sym typeface="Old Standard TT"/>
            </a:endParaRPr>
          </a:p>
          <a:p>
            <a:pPr indent="0" lvl="0" marL="0" rtl="0" algn="ctr">
              <a:spcBef>
                <a:spcPts val="0"/>
              </a:spcBef>
              <a:spcAft>
                <a:spcPts val="0"/>
              </a:spcAft>
              <a:buNone/>
            </a:pPr>
            <a:r>
              <a:t/>
            </a:r>
            <a:endParaRPr sz="1500">
              <a:solidFill>
                <a:srgbClr val="9900FF"/>
              </a:solidFill>
              <a:latin typeface="Old Standard TT"/>
              <a:ea typeface="Old Standard TT"/>
              <a:cs typeface="Old Standard TT"/>
              <a:sym typeface="Old Standard T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rPr>
              <a:t>Applying Techniques in R</a:t>
            </a:r>
            <a:endParaRPr>
              <a:solidFill>
                <a:schemeClr val="lt2"/>
              </a:solidFill>
            </a:endParaRPr>
          </a:p>
        </p:txBody>
      </p:sp>
      <p:sp>
        <p:nvSpPr>
          <p:cNvPr id="237" name="Google Shape;237;p36"/>
          <p:cNvSpPr txBox="1"/>
          <p:nvPr>
            <p:ph idx="1" type="body"/>
          </p:nvPr>
        </p:nvSpPr>
        <p:spPr>
          <a:xfrm>
            <a:off x="378875" y="11620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To provide analytical comparisons for the aforementioned Machine Learning Algorithms, each model will be developed on the same dataset through split into a </a:t>
            </a:r>
            <a:r>
              <a:rPr lang="en">
                <a:solidFill>
                  <a:schemeClr val="accent6"/>
                </a:solidFill>
                <a:highlight>
                  <a:srgbClr val="000000"/>
                </a:highlight>
              </a:rPr>
              <a:t>testing and training set for Cross Validation of results</a:t>
            </a:r>
            <a:r>
              <a:rPr lang="en">
                <a:solidFill>
                  <a:schemeClr val="lt2"/>
                </a:solidFill>
              </a:rPr>
              <a:t>.</a:t>
            </a:r>
            <a:endParaRPr>
              <a:solidFill>
                <a:schemeClr val="lt2"/>
              </a:solidFill>
            </a:endParaRPr>
          </a:p>
          <a:p>
            <a:pPr indent="0" lvl="0" marL="0" rtl="0" algn="l">
              <a:spcBef>
                <a:spcPts val="1600"/>
              </a:spcBef>
              <a:spcAft>
                <a:spcPts val="0"/>
              </a:spcAft>
              <a:buNone/>
            </a:pPr>
            <a:r>
              <a:rPr lang="en">
                <a:solidFill>
                  <a:schemeClr val="lt2"/>
                </a:solidFill>
              </a:rPr>
              <a:t>The dataset used for Analysis is the </a:t>
            </a:r>
            <a:r>
              <a:rPr lang="en">
                <a:solidFill>
                  <a:schemeClr val="accent6"/>
                </a:solidFill>
                <a:highlight>
                  <a:schemeClr val="dk1"/>
                </a:highlight>
              </a:rPr>
              <a:t>Spam Email Dataset</a:t>
            </a:r>
            <a:r>
              <a:rPr lang="en">
                <a:solidFill>
                  <a:schemeClr val="lt2"/>
                </a:solidFill>
              </a:rPr>
              <a:t> provided by the UCI Machine Learning Repository</a:t>
            </a:r>
            <a:endParaRPr>
              <a:solidFill>
                <a:schemeClr val="lt2"/>
              </a:solidFill>
            </a:endParaRPr>
          </a:p>
          <a:p>
            <a:pPr indent="0" lvl="0" marL="0" rtl="0" algn="l">
              <a:spcBef>
                <a:spcPts val="1600"/>
              </a:spcBef>
              <a:spcAft>
                <a:spcPts val="1600"/>
              </a:spcAft>
              <a:buNone/>
            </a:pPr>
            <a:r>
              <a:rPr lang="en">
                <a:solidFill>
                  <a:schemeClr val="lt2"/>
                </a:solidFill>
              </a:rPr>
              <a:t>All </a:t>
            </a:r>
            <a:r>
              <a:rPr lang="en">
                <a:solidFill>
                  <a:schemeClr val="accent6"/>
                </a:solidFill>
                <a:highlight>
                  <a:schemeClr val="dk1"/>
                </a:highlight>
              </a:rPr>
              <a:t>analysis will be done using R</a:t>
            </a:r>
            <a:r>
              <a:rPr lang="en">
                <a:solidFill>
                  <a:schemeClr val="lt2"/>
                </a:solidFill>
              </a:rPr>
              <a:t> and </a:t>
            </a:r>
            <a:r>
              <a:rPr lang="en">
                <a:solidFill>
                  <a:schemeClr val="accent6"/>
                </a:solidFill>
                <a:highlight>
                  <a:schemeClr val="dk1"/>
                </a:highlight>
              </a:rPr>
              <a:t>all code</a:t>
            </a:r>
            <a:r>
              <a:rPr lang="en">
                <a:solidFill>
                  <a:schemeClr val="lt2"/>
                </a:solidFill>
              </a:rPr>
              <a:t> with outputs is provided in a link to my published copy on Google Drive on the </a:t>
            </a:r>
            <a:r>
              <a:rPr lang="en">
                <a:solidFill>
                  <a:schemeClr val="accent6"/>
                </a:solidFill>
                <a:highlight>
                  <a:schemeClr val="dk1"/>
                </a:highlight>
              </a:rPr>
              <a:t>Final Slide</a:t>
            </a:r>
            <a:r>
              <a:rPr lang="en">
                <a:solidFill>
                  <a:schemeClr val="lt2"/>
                </a:solidFill>
              </a:rPr>
              <a:t> </a:t>
            </a:r>
            <a:endParaRPr>
              <a:solidFill>
                <a:schemeClr val="lt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41" name="Shape 241"/>
        <p:cNvGrpSpPr/>
        <p:nvPr/>
      </p:nvGrpSpPr>
      <p:grpSpPr>
        <a:xfrm>
          <a:off x="0" y="0"/>
          <a:ext cx="0" cy="0"/>
          <a:chOff x="0" y="0"/>
          <a:chExt cx="0" cy="0"/>
        </a:xfrm>
      </p:grpSpPr>
      <p:sp>
        <p:nvSpPr>
          <p:cNvPr id="242" name="Google Shape;242;p3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Spam Dataset Overview</a:t>
            </a:r>
            <a:endParaRPr b="1"/>
          </a:p>
        </p:txBody>
      </p:sp>
      <p:sp>
        <p:nvSpPr>
          <p:cNvPr id="243" name="Google Shape;243;p37"/>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highlight>
                  <a:schemeClr val="accent6"/>
                </a:highlight>
              </a:rPr>
              <a:t>57 Continuous Independent Variables</a:t>
            </a:r>
            <a:r>
              <a:rPr lang="en"/>
              <a:t> </a:t>
            </a:r>
            <a:endParaRPr/>
          </a:p>
          <a:p>
            <a:pPr indent="0" lvl="0" marL="0" rtl="0" algn="l">
              <a:spcBef>
                <a:spcPts val="1600"/>
              </a:spcBef>
              <a:spcAft>
                <a:spcPts val="0"/>
              </a:spcAft>
              <a:buNone/>
            </a:pPr>
            <a:r>
              <a:rPr lang="en"/>
              <a:t>1 </a:t>
            </a:r>
            <a:r>
              <a:rPr lang="en">
                <a:highlight>
                  <a:schemeClr val="accent6"/>
                </a:highlight>
              </a:rPr>
              <a:t>Binary Response</a:t>
            </a:r>
            <a:r>
              <a:rPr lang="en"/>
              <a:t> Variable indicating if the Email is Spam or Not</a:t>
            </a:r>
            <a:endParaRPr/>
          </a:p>
          <a:p>
            <a:pPr indent="0" lvl="0" marL="0" rtl="0" algn="l">
              <a:spcBef>
                <a:spcPts val="1600"/>
              </a:spcBef>
              <a:spcAft>
                <a:spcPts val="0"/>
              </a:spcAft>
              <a:buNone/>
            </a:pPr>
            <a:r>
              <a:rPr lang="en"/>
              <a:t>Observations with </a:t>
            </a:r>
            <a:r>
              <a:rPr lang="en">
                <a:highlight>
                  <a:schemeClr val="accent6"/>
                </a:highlight>
              </a:rPr>
              <a:t>Missing Values are removed</a:t>
            </a:r>
            <a:endParaRPr>
              <a:highlight>
                <a:schemeClr val="accent6"/>
              </a:highlight>
            </a:endParaRPr>
          </a:p>
          <a:p>
            <a:pPr indent="0" lvl="0" marL="0" rtl="0" algn="l">
              <a:spcBef>
                <a:spcPts val="1600"/>
              </a:spcBef>
              <a:spcAft>
                <a:spcPts val="0"/>
              </a:spcAft>
              <a:buNone/>
            </a:pPr>
            <a:r>
              <a:rPr lang="en">
                <a:highlight>
                  <a:schemeClr val="lt1"/>
                </a:highlight>
              </a:rPr>
              <a:t>4601 Observations</a:t>
            </a:r>
            <a:r>
              <a:rPr lang="en"/>
              <a:t> </a:t>
            </a:r>
            <a:r>
              <a:rPr lang="en"/>
              <a:t>analyzed</a:t>
            </a:r>
            <a:endParaRPr/>
          </a:p>
          <a:p>
            <a:pPr indent="0" lvl="0" marL="0" rtl="0" algn="l">
              <a:spcBef>
                <a:spcPts val="1600"/>
              </a:spcBef>
              <a:spcAft>
                <a:spcPts val="0"/>
              </a:spcAft>
              <a:buNone/>
            </a:pPr>
            <a:r>
              <a:rPr lang="en"/>
              <a:t>Attempting to form a model to predict for spam</a:t>
            </a:r>
            <a:endParaRPr/>
          </a:p>
          <a:p>
            <a:pPr indent="0" lvl="0" marL="0" rtl="0" algn="l">
              <a:spcBef>
                <a:spcPts val="1600"/>
              </a:spcBef>
              <a:spcAft>
                <a:spcPts val="0"/>
              </a:spcAft>
              <a:buNone/>
            </a:pPr>
            <a:r>
              <a:rPr lang="en"/>
              <a:t>Would prefer higher Specificity Percentage in final model so that Real Emails are not marked as Spam</a:t>
            </a:r>
            <a:endParaRPr/>
          </a:p>
          <a:p>
            <a:pPr indent="0" lvl="0" marL="0" rtl="0" algn="l">
              <a:spcBef>
                <a:spcPts val="1600"/>
              </a:spcBef>
              <a:spcAft>
                <a:spcPts val="16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7" name="Shape 247"/>
        <p:cNvGrpSpPr/>
        <p:nvPr/>
      </p:nvGrpSpPr>
      <p:grpSpPr>
        <a:xfrm>
          <a:off x="0" y="0"/>
          <a:ext cx="0" cy="0"/>
          <a:chOff x="0" y="0"/>
          <a:chExt cx="0" cy="0"/>
        </a:xfrm>
      </p:grpSpPr>
      <p:sp>
        <p:nvSpPr>
          <p:cNvPr id="248" name="Google Shape;248;p38"/>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accent1"/>
                </a:solidFill>
              </a:rPr>
              <a:t>Data </a:t>
            </a:r>
            <a:r>
              <a:rPr b="1" lang="en">
                <a:solidFill>
                  <a:schemeClr val="accent1"/>
                </a:solidFill>
              </a:rPr>
              <a:t>Splitting</a:t>
            </a:r>
            <a:endParaRPr b="1">
              <a:solidFill>
                <a:schemeClr val="accent1"/>
              </a:solidFill>
            </a:endParaRPr>
          </a:p>
        </p:txBody>
      </p:sp>
      <p:sp>
        <p:nvSpPr>
          <p:cNvPr id="249" name="Google Shape;249;p38"/>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Data was </a:t>
            </a:r>
            <a:r>
              <a:rPr lang="en">
                <a:solidFill>
                  <a:srgbClr val="FFFFFF"/>
                </a:solidFill>
                <a:highlight>
                  <a:schemeClr val="lt2"/>
                </a:highlight>
              </a:rPr>
              <a:t>s</a:t>
            </a:r>
            <a:r>
              <a:rPr lang="en">
                <a:solidFill>
                  <a:srgbClr val="FFFFFF"/>
                </a:solidFill>
                <a:highlight>
                  <a:schemeClr val="lt2"/>
                </a:highlight>
              </a:rPr>
              <a:t>plit into Testing and Training</a:t>
            </a:r>
            <a:r>
              <a:rPr lang="en">
                <a:solidFill>
                  <a:srgbClr val="FFFFFF"/>
                </a:solidFill>
              </a:rPr>
              <a:t> Subsets</a:t>
            </a:r>
            <a:endParaRPr>
              <a:solidFill>
                <a:srgbClr val="FFFFFF"/>
              </a:solidFill>
            </a:endParaRPr>
          </a:p>
          <a:p>
            <a:pPr indent="0" lvl="0" marL="0" rtl="0" algn="l">
              <a:spcBef>
                <a:spcPts val="1600"/>
              </a:spcBef>
              <a:spcAft>
                <a:spcPts val="0"/>
              </a:spcAft>
              <a:buNone/>
            </a:pPr>
            <a:r>
              <a:rPr lang="en">
                <a:solidFill>
                  <a:srgbClr val="FFFFFF"/>
                </a:solidFill>
              </a:rPr>
              <a:t> </a:t>
            </a:r>
            <a:r>
              <a:rPr lang="en">
                <a:solidFill>
                  <a:srgbClr val="FFFFFF"/>
                </a:solidFill>
                <a:highlight>
                  <a:schemeClr val="lt2"/>
                </a:highlight>
              </a:rPr>
              <a:t>75%</a:t>
            </a:r>
            <a:r>
              <a:rPr lang="en">
                <a:solidFill>
                  <a:srgbClr val="FFFFFF"/>
                </a:solidFill>
              </a:rPr>
              <a:t> of the observations used to Train Models</a:t>
            </a:r>
            <a:endParaRPr>
              <a:solidFill>
                <a:srgbClr val="FFFFFF"/>
              </a:solidFill>
            </a:endParaRPr>
          </a:p>
          <a:p>
            <a:pPr indent="0" lvl="0" marL="0" rtl="0" algn="l">
              <a:spcBef>
                <a:spcPts val="1600"/>
              </a:spcBef>
              <a:spcAft>
                <a:spcPts val="0"/>
              </a:spcAft>
              <a:buNone/>
            </a:pPr>
            <a:r>
              <a:rPr lang="en">
                <a:solidFill>
                  <a:srgbClr val="FFFFFF"/>
                </a:solidFill>
              </a:rPr>
              <a:t>All forms of model accuracy validation are checked to see how the model performs on the Training and Testing Sets</a:t>
            </a:r>
            <a:endParaRPr>
              <a:solidFill>
                <a:srgbClr val="FFFFFF"/>
              </a:solidFill>
            </a:endParaRPr>
          </a:p>
          <a:p>
            <a:pPr indent="0" lvl="0" marL="0" rtl="0" algn="l">
              <a:spcBef>
                <a:spcPts val="1600"/>
              </a:spcBef>
              <a:spcAft>
                <a:spcPts val="1600"/>
              </a:spcAft>
              <a:buNone/>
            </a:pPr>
            <a:r>
              <a:rPr lang="en">
                <a:solidFill>
                  <a:srgbClr val="FFFFFF"/>
                </a:solidFill>
              </a:rPr>
              <a:t>Deviance in all </a:t>
            </a:r>
            <a:r>
              <a:rPr lang="en">
                <a:solidFill>
                  <a:srgbClr val="FFFFFF"/>
                </a:solidFill>
              </a:rPr>
              <a:t>measurements</a:t>
            </a:r>
            <a:r>
              <a:rPr lang="en">
                <a:solidFill>
                  <a:srgbClr val="FFFFFF"/>
                </a:solidFill>
              </a:rPr>
              <a:t> between the two sets is measured for each model</a:t>
            </a:r>
            <a:endParaRPr>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9"/>
          <p:cNvSpPr txBox="1"/>
          <p:nvPr>
            <p:ph type="title"/>
          </p:nvPr>
        </p:nvSpPr>
        <p:spPr>
          <a:xfrm>
            <a:off x="311700" y="18270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CART Training</a:t>
            </a:r>
            <a:endParaRPr b="1">
              <a:solidFill>
                <a:schemeClr val="lt2"/>
              </a:solidFill>
            </a:endParaRPr>
          </a:p>
        </p:txBody>
      </p:sp>
      <p:sp>
        <p:nvSpPr>
          <p:cNvPr id="255" name="Google Shape;255;p39"/>
          <p:cNvSpPr txBox="1"/>
          <p:nvPr>
            <p:ph idx="1" type="body"/>
          </p:nvPr>
        </p:nvSpPr>
        <p:spPr>
          <a:xfrm>
            <a:off x="311700" y="7959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all decision trees, the Algorithm is first applied to all data in the Training set</a:t>
            </a:r>
            <a:endParaRPr/>
          </a:p>
          <a:p>
            <a:pPr indent="0" lvl="0" marL="0" rtl="0" algn="l">
              <a:spcBef>
                <a:spcPts val="1600"/>
              </a:spcBef>
              <a:spcAft>
                <a:spcPts val="0"/>
              </a:spcAft>
              <a:buNone/>
            </a:pPr>
            <a:r>
              <a:rPr lang="en"/>
              <a:t>To </a:t>
            </a:r>
            <a:r>
              <a:rPr lang="en">
                <a:highlight>
                  <a:schemeClr val="accent6"/>
                </a:highlight>
              </a:rPr>
              <a:t>avoid overfitting the Tree is “pruned”</a:t>
            </a:r>
            <a:r>
              <a:rPr lang="en"/>
              <a:t> to the remove excessive splitting</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Pruning is done by analyzing the cost complexity (CP) and finding the minimum number of splits required to </a:t>
            </a:r>
            <a:r>
              <a:rPr lang="en"/>
              <a:t>attain</a:t>
            </a:r>
            <a:r>
              <a:rPr lang="en"/>
              <a:t> the minimum CP</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The appropriate cutoff is found via a CP vs Error Rate Plot</a:t>
            </a:r>
            <a:endParaRPr/>
          </a:p>
          <a:p>
            <a:pPr indent="0" lvl="0" marL="0" rtl="0" algn="l">
              <a:spcBef>
                <a:spcPts val="1600"/>
              </a:spcBef>
              <a:spcAft>
                <a:spcPts val="1600"/>
              </a:spcAft>
              <a:buNone/>
            </a:pPr>
            <a:r>
              <a:t/>
            </a:r>
            <a:endParaRPr/>
          </a:p>
        </p:txBody>
      </p:sp>
      <p:pic>
        <p:nvPicPr>
          <p:cNvPr id="256" name="Google Shape;256;p39"/>
          <p:cNvPicPr preferRelativeResize="0"/>
          <p:nvPr/>
        </p:nvPicPr>
        <p:blipFill>
          <a:blip r:embed="rId3">
            <a:alphaModFix/>
          </a:blip>
          <a:stretch>
            <a:fillRect/>
          </a:stretch>
        </p:blipFill>
        <p:spPr>
          <a:xfrm>
            <a:off x="1225925" y="3073838"/>
            <a:ext cx="5886450" cy="10382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60" name="Shape 260"/>
        <p:cNvGrpSpPr/>
        <p:nvPr/>
      </p:nvGrpSpPr>
      <p:grpSpPr>
        <a:xfrm>
          <a:off x="0" y="0"/>
          <a:ext cx="0" cy="0"/>
          <a:chOff x="0" y="0"/>
          <a:chExt cx="0" cy="0"/>
        </a:xfrm>
      </p:grpSpPr>
      <p:sp>
        <p:nvSpPr>
          <p:cNvPr id="261" name="Google Shape;261;p40"/>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Cart Unpruned Tree</a:t>
            </a:r>
            <a:endParaRPr b="1"/>
          </a:p>
        </p:txBody>
      </p:sp>
      <p:sp>
        <p:nvSpPr>
          <p:cNvPr id="262" name="Google Shape;262;p40"/>
          <p:cNvSpPr txBox="1"/>
          <p:nvPr>
            <p:ph idx="1" type="body"/>
          </p:nvPr>
        </p:nvSpPr>
        <p:spPr>
          <a:xfrm>
            <a:off x="311700" y="1171600"/>
            <a:ext cx="25770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we can see there are 22 node splits in  the Full Model Decision Tree for the Training Data, which is very high complexity</a:t>
            </a:r>
            <a:endParaRPr/>
          </a:p>
        </p:txBody>
      </p:sp>
      <p:pic>
        <p:nvPicPr>
          <p:cNvPr id="263" name="Google Shape;263;p40"/>
          <p:cNvPicPr preferRelativeResize="0"/>
          <p:nvPr/>
        </p:nvPicPr>
        <p:blipFill>
          <a:blip r:embed="rId3">
            <a:alphaModFix/>
          </a:blip>
          <a:stretch>
            <a:fillRect/>
          </a:stretch>
        </p:blipFill>
        <p:spPr>
          <a:xfrm>
            <a:off x="2888700" y="1171600"/>
            <a:ext cx="5943600" cy="3276600"/>
          </a:xfrm>
          <a:prstGeom prst="rect">
            <a:avLst/>
          </a:prstGeom>
          <a:noFill/>
          <a:ln>
            <a:noFill/>
          </a:ln>
        </p:spPr>
      </p:pic>
      <p:sp>
        <p:nvSpPr>
          <p:cNvPr id="264" name="Google Shape;264;p40"/>
          <p:cNvSpPr txBox="1"/>
          <p:nvPr/>
        </p:nvSpPr>
        <p:spPr>
          <a:xfrm>
            <a:off x="3147525" y="1313600"/>
            <a:ext cx="2524800" cy="72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Cart Full Decision Tree Spam Training Data</a:t>
            </a:r>
            <a:endParaRPr sz="18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8" name="Shape 268"/>
        <p:cNvGrpSpPr/>
        <p:nvPr/>
      </p:nvGrpSpPr>
      <p:grpSpPr>
        <a:xfrm>
          <a:off x="0" y="0"/>
          <a:ext cx="0" cy="0"/>
          <a:chOff x="0" y="0"/>
          <a:chExt cx="0" cy="0"/>
        </a:xfrm>
      </p:grpSpPr>
      <p:sp>
        <p:nvSpPr>
          <p:cNvPr id="269" name="Google Shape;269;p4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CP vs Error Rate Plot</a:t>
            </a:r>
            <a:endParaRPr b="1">
              <a:solidFill>
                <a:srgbClr val="FFFFFF"/>
              </a:solidFill>
            </a:endParaRPr>
          </a:p>
        </p:txBody>
      </p:sp>
      <p:sp>
        <p:nvSpPr>
          <p:cNvPr id="270" name="Google Shape;270;p41"/>
          <p:cNvSpPr txBox="1"/>
          <p:nvPr>
            <p:ph idx="1" type="body"/>
          </p:nvPr>
        </p:nvSpPr>
        <p:spPr>
          <a:xfrm>
            <a:off x="311700" y="1171600"/>
            <a:ext cx="24315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FFFFFF"/>
                </a:solidFill>
              </a:rPr>
              <a:t>Here we can see the model reaches the lowest error rate at a CP = 0.0036 which occurs at 13 nodes meaning we should prune the tree by limiting CP to 0.0035 </a:t>
            </a:r>
            <a:endParaRPr>
              <a:solidFill>
                <a:srgbClr val="FFFFFF"/>
              </a:solidFill>
            </a:endParaRPr>
          </a:p>
        </p:txBody>
      </p:sp>
      <p:pic>
        <p:nvPicPr>
          <p:cNvPr id="271" name="Google Shape;271;p41"/>
          <p:cNvPicPr preferRelativeResize="0"/>
          <p:nvPr/>
        </p:nvPicPr>
        <p:blipFill>
          <a:blip r:embed="rId3">
            <a:alphaModFix/>
          </a:blip>
          <a:stretch>
            <a:fillRect/>
          </a:stretch>
        </p:blipFill>
        <p:spPr>
          <a:xfrm>
            <a:off x="2743200" y="1171600"/>
            <a:ext cx="5943600" cy="3276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Algorithms to be Compared</a:t>
            </a:r>
            <a:endParaRPr b="1">
              <a:solidFill>
                <a:schemeClr val="lt2"/>
              </a:solidFill>
            </a:endParaRPr>
          </a:p>
        </p:txBody>
      </p:sp>
      <p:sp>
        <p:nvSpPr>
          <p:cNvPr id="73" name="Google Shape;73;p15"/>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chemeClr val="lt2"/>
              </a:buClr>
              <a:buSzPts val="1800"/>
              <a:buAutoNum type="arabicPeriod"/>
            </a:pPr>
            <a:r>
              <a:rPr lang="en">
                <a:solidFill>
                  <a:schemeClr val="lt2"/>
                </a:solidFill>
              </a:rPr>
              <a:t>Classification and Regression Trees (CART)</a:t>
            </a:r>
            <a:endParaRPr>
              <a:solidFill>
                <a:schemeClr val="lt2"/>
              </a:solidFill>
            </a:endParaRPr>
          </a:p>
          <a:p>
            <a:pPr indent="-342900" lvl="0" marL="457200" rtl="0" algn="l">
              <a:lnSpc>
                <a:spcPct val="200000"/>
              </a:lnSpc>
              <a:spcBef>
                <a:spcPts val="0"/>
              </a:spcBef>
              <a:spcAft>
                <a:spcPts val="0"/>
              </a:spcAft>
              <a:buClr>
                <a:schemeClr val="lt2"/>
              </a:buClr>
              <a:buSzPts val="1800"/>
              <a:buAutoNum type="arabicPeriod"/>
            </a:pPr>
            <a:r>
              <a:rPr lang="en">
                <a:solidFill>
                  <a:schemeClr val="lt2"/>
                </a:solidFill>
              </a:rPr>
              <a:t>Random Forest</a:t>
            </a:r>
            <a:endParaRPr>
              <a:solidFill>
                <a:schemeClr val="lt2"/>
              </a:solidFill>
            </a:endParaRPr>
          </a:p>
          <a:p>
            <a:pPr indent="-342900" lvl="0" marL="457200" rtl="0" algn="l">
              <a:lnSpc>
                <a:spcPct val="200000"/>
              </a:lnSpc>
              <a:spcBef>
                <a:spcPts val="0"/>
              </a:spcBef>
              <a:spcAft>
                <a:spcPts val="0"/>
              </a:spcAft>
              <a:buClr>
                <a:schemeClr val="lt2"/>
              </a:buClr>
              <a:buSzPts val="1800"/>
              <a:buAutoNum type="arabicPeriod"/>
            </a:pPr>
            <a:r>
              <a:rPr lang="en">
                <a:solidFill>
                  <a:schemeClr val="lt2"/>
                </a:solidFill>
              </a:rPr>
              <a:t>Neural Networking</a:t>
            </a:r>
            <a:endParaRPr>
              <a:solidFill>
                <a:schemeClr val="lt2"/>
              </a:solidFill>
            </a:endParaRPr>
          </a:p>
          <a:p>
            <a:pPr indent="-342900" lvl="0" marL="457200" rtl="0" algn="l">
              <a:lnSpc>
                <a:spcPct val="200000"/>
              </a:lnSpc>
              <a:spcBef>
                <a:spcPts val="0"/>
              </a:spcBef>
              <a:spcAft>
                <a:spcPts val="0"/>
              </a:spcAft>
              <a:buClr>
                <a:schemeClr val="lt2"/>
              </a:buClr>
              <a:buSzPts val="1800"/>
              <a:buAutoNum type="arabicPeriod"/>
            </a:pPr>
            <a:r>
              <a:rPr lang="en">
                <a:solidFill>
                  <a:schemeClr val="lt2"/>
                </a:solidFill>
              </a:rPr>
              <a:t>Ridge Regression</a:t>
            </a:r>
            <a:endParaRPr>
              <a:solidFill>
                <a:schemeClr val="lt2"/>
              </a:solidFill>
            </a:endParaRPr>
          </a:p>
          <a:p>
            <a:pPr indent="-342900" lvl="0" marL="457200" rtl="0" algn="l">
              <a:lnSpc>
                <a:spcPct val="200000"/>
              </a:lnSpc>
              <a:spcBef>
                <a:spcPts val="0"/>
              </a:spcBef>
              <a:spcAft>
                <a:spcPts val="0"/>
              </a:spcAft>
              <a:buClr>
                <a:schemeClr val="lt2"/>
              </a:buClr>
              <a:buSzPts val="1800"/>
              <a:buAutoNum type="arabicPeriod"/>
            </a:pPr>
            <a:r>
              <a:rPr lang="en">
                <a:solidFill>
                  <a:schemeClr val="lt2"/>
                </a:solidFill>
              </a:rPr>
              <a:t>Lasso Regression</a:t>
            </a:r>
            <a:endParaRPr>
              <a:solidFill>
                <a:schemeClr val="lt2"/>
              </a:solidFill>
            </a:endParaRPr>
          </a:p>
          <a:p>
            <a:pPr indent="-342900" lvl="0" marL="457200" rtl="0" algn="l">
              <a:lnSpc>
                <a:spcPct val="200000"/>
              </a:lnSpc>
              <a:spcBef>
                <a:spcPts val="0"/>
              </a:spcBef>
              <a:spcAft>
                <a:spcPts val="0"/>
              </a:spcAft>
              <a:buClr>
                <a:schemeClr val="lt2"/>
              </a:buClr>
              <a:buSzPts val="1800"/>
              <a:buAutoNum type="arabicPeriod"/>
            </a:pPr>
            <a:r>
              <a:rPr lang="en">
                <a:solidFill>
                  <a:schemeClr val="lt2"/>
                </a:solidFill>
              </a:rPr>
              <a:t>Elastic Regression</a:t>
            </a:r>
            <a:endParaRPr>
              <a:solidFill>
                <a:schemeClr val="lt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2"/>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Final Pruned Tree</a:t>
            </a:r>
            <a:endParaRPr b="1">
              <a:solidFill>
                <a:schemeClr val="lt2"/>
              </a:solidFill>
            </a:endParaRPr>
          </a:p>
        </p:txBody>
      </p:sp>
      <p:sp>
        <p:nvSpPr>
          <p:cNvPr id="277" name="Google Shape;277;p42"/>
          <p:cNvSpPr txBox="1"/>
          <p:nvPr>
            <p:ph idx="1" type="body"/>
          </p:nvPr>
        </p:nvSpPr>
        <p:spPr>
          <a:xfrm>
            <a:off x="311700" y="1171600"/>
            <a:ext cx="19914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Now the tree is successfully pruned</a:t>
            </a:r>
            <a:endParaRPr>
              <a:solidFill>
                <a:schemeClr val="lt2"/>
              </a:solidFill>
            </a:endParaRPr>
          </a:p>
          <a:p>
            <a:pPr indent="0" lvl="0" marL="0" rtl="0" algn="l">
              <a:spcBef>
                <a:spcPts val="1600"/>
              </a:spcBef>
              <a:spcAft>
                <a:spcPts val="1600"/>
              </a:spcAft>
              <a:buNone/>
            </a:pPr>
            <a:r>
              <a:rPr lang="en">
                <a:solidFill>
                  <a:schemeClr val="lt2"/>
                </a:solidFill>
              </a:rPr>
              <a:t>Lets run the analysis</a:t>
            </a:r>
            <a:endParaRPr>
              <a:solidFill>
                <a:schemeClr val="lt2"/>
              </a:solidFill>
            </a:endParaRPr>
          </a:p>
        </p:txBody>
      </p:sp>
      <p:pic>
        <p:nvPicPr>
          <p:cNvPr id="278" name="Google Shape;278;p42"/>
          <p:cNvPicPr preferRelativeResize="0"/>
          <p:nvPr/>
        </p:nvPicPr>
        <p:blipFill>
          <a:blip r:embed="rId3">
            <a:alphaModFix/>
          </a:blip>
          <a:stretch>
            <a:fillRect/>
          </a:stretch>
        </p:blipFill>
        <p:spPr>
          <a:xfrm>
            <a:off x="2267225" y="1171600"/>
            <a:ext cx="6759049" cy="32766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82" name="Shape 282"/>
        <p:cNvGrpSpPr/>
        <p:nvPr/>
      </p:nvGrpSpPr>
      <p:grpSpPr>
        <a:xfrm>
          <a:off x="0" y="0"/>
          <a:ext cx="0" cy="0"/>
          <a:chOff x="0" y="0"/>
          <a:chExt cx="0" cy="0"/>
        </a:xfrm>
      </p:grpSpPr>
      <p:sp>
        <p:nvSpPr>
          <p:cNvPr id="283" name="Google Shape;283;p4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CART Training KS</a:t>
            </a:r>
            <a:endParaRPr b="1"/>
          </a:p>
        </p:txBody>
      </p:sp>
      <p:sp>
        <p:nvSpPr>
          <p:cNvPr id="284" name="Google Shape;284;p43"/>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calculate the KS we use the AUC curve plotted on the next page to find the point which maximizes the difference between the True Positive Rate and the False Positive Rate, this is the point closest to (0,1)</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&gt; KSCartTrain  = Max( Roc Y- value - X- Value)</a:t>
            </a:r>
            <a:endParaRPr/>
          </a:p>
          <a:p>
            <a:pPr indent="0" lvl="0" marL="0" rtl="0" algn="l">
              <a:spcBef>
                <a:spcPts val="1600"/>
              </a:spcBef>
              <a:spcAft>
                <a:spcPts val="0"/>
              </a:spcAft>
              <a:buNone/>
            </a:pPr>
            <a:r>
              <a:rPr lang="en"/>
              <a:t>[1] 0.8313008</a:t>
            </a:r>
            <a:endParaRPr/>
          </a:p>
          <a:p>
            <a:pPr indent="0" lvl="0" marL="0" rtl="0" algn="l">
              <a:spcBef>
                <a:spcPts val="1600"/>
              </a:spcBef>
              <a:spcAft>
                <a:spcPts val="160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88" name="Shape 288"/>
        <p:cNvGrpSpPr/>
        <p:nvPr/>
      </p:nvGrpSpPr>
      <p:grpSpPr>
        <a:xfrm>
          <a:off x="0" y="0"/>
          <a:ext cx="0" cy="0"/>
          <a:chOff x="0" y="0"/>
          <a:chExt cx="0" cy="0"/>
        </a:xfrm>
      </p:grpSpPr>
      <p:sp>
        <p:nvSpPr>
          <p:cNvPr id="289" name="Google Shape;289;p4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CART Training ROC Plot, AUC, KS and Gini</a:t>
            </a:r>
            <a:endParaRPr b="1">
              <a:solidFill>
                <a:srgbClr val="FFFFFF"/>
              </a:solidFill>
            </a:endParaRPr>
          </a:p>
        </p:txBody>
      </p:sp>
      <p:sp>
        <p:nvSpPr>
          <p:cNvPr id="290" name="Google Shape;290;p44"/>
          <p:cNvSpPr txBox="1"/>
          <p:nvPr>
            <p:ph idx="1" type="body"/>
          </p:nvPr>
        </p:nvSpPr>
        <p:spPr>
          <a:xfrm>
            <a:off x="311700" y="1171600"/>
            <a:ext cx="25770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Here we can see the model is quite strong with an AUC score of</a:t>
            </a:r>
            <a:endParaRPr>
              <a:solidFill>
                <a:srgbClr val="FFFFFF"/>
              </a:solidFill>
            </a:endParaRPr>
          </a:p>
          <a:p>
            <a:pPr indent="0" lvl="0" marL="0" rtl="0" algn="l">
              <a:spcBef>
                <a:spcPts val="1600"/>
              </a:spcBef>
              <a:spcAft>
                <a:spcPts val="0"/>
              </a:spcAft>
              <a:buNone/>
            </a:pPr>
            <a:r>
              <a:rPr lang="en">
                <a:solidFill>
                  <a:srgbClr val="FFFFFF"/>
                </a:solidFill>
              </a:rPr>
              <a:t>&gt; aucCartTrain</a:t>
            </a:r>
            <a:endParaRPr>
              <a:solidFill>
                <a:srgbClr val="FFFFFF"/>
              </a:solidFill>
            </a:endParaRPr>
          </a:p>
          <a:p>
            <a:pPr indent="0" lvl="0" marL="0" rtl="0" algn="l">
              <a:spcBef>
                <a:spcPts val="1600"/>
              </a:spcBef>
              <a:spcAft>
                <a:spcPts val="0"/>
              </a:spcAft>
              <a:buNone/>
            </a:pPr>
            <a:r>
              <a:rPr lang="en">
                <a:solidFill>
                  <a:srgbClr val="FFFFFF"/>
                </a:solidFill>
              </a:rPr>
              <a:t>[1] 0.9357564</a:t>
            </a:r>
            <a:endParaRPr>
              <a:solidFill>
                <a:srgbClr val="FFFFFF"/>
              </a:solidFill>
            </a:endParaRPr>
          </a:p>
          <a:p>
            <a:pPr indent="0" lvl="0" marL="0" rtl="0" algn="l">
              <a:spcBef>
                <a:spcPts val="1600"/>
              </a:spcBef>
              <a:spcAft>
                <a:spcPts val="0"/>
              </a:spcAft>
              <a:buNone/>
            </a:pPr>
            <a:r>
              <a:rPr lang="en">
                <a:solidFill>
                  <a:srgbClr val="FFFFFF"/>
                </a:solidFill>
              </a:rPr>
              <a:t>Gini Coefficient</a:t>
            </a:r>
            <a:endParaRPr>
              <a:solidFill>
                <a:srgbClr val="FFFFFF"/>
              </a:solidFill>
            </a:endParaRPr>
          </a:p>
          <a:p>
            <a:pPr indent="0" lvl="0" marL="0" rtl="0" algn="l">
              <a:spcBef>
                <a:spcPts val="1600"/>
              </a:spcBef>
              <a:spcAft>
                <a:spcPts val="1600"/>
              </a:spcAft>
              <a:buNone/>
            </a:pPr>
            <a:r>
              <a:rPr lang="en">
                <a:solidFill>
                  <a:srgbClr val="FFFFFF"/>
                </a:solidFill>
              </a:rPr>
              <a:t>2AUC-1 = 0.8715128</a:t>
            </a:r>
            <a:endParaRPr>
              <a:solidFill>
                <a:srgbClr val="FFFFFF"/>
              </a:solidFill>
            </a:endParaRPr>
          </a:p>
        </p:txBody>
      </p:sp>
      <p:pic>
        <p:nvPicPr>
          <p:cNvPr id="291" name="Google Shape;291;p44"/>
          <p:cNvPicPr preferRelativeResize="0"/>
          <p:nvPr/>
        </p:nvPicPr>
        <p:blipFill>
          <a:blip r:embed="rId3">
            <a:alphaModFix/>
          </a:blip>
          <a:stretch>
            <a:fillRect/>
          </a:stretch>
        </p:blipFill>
        <p:spPr>
          <a:xfrm>
            <a:off x="2888700" y="1171600"/>
            <a:ext cx="5943600" cy="3336900"/>
          </a:xfrm>
          <a:prstGeom prst="rect">
            <a:avLst/>
          </a:prstGeom>
          <a:noFill/>
          <a:ln>
            <a:noFill/>
          </a:ln>
        </p:spPr>
      </p:pic>
      <p:sp>
        <p:nvSpPr>
          <p:cNvPr id="292" name="Google Shape;292;p44"/>
          <p:cNvSpPr txBox="1"/>
          <p:nvPr/>
        </p:nvSpPr>
        <p:spPr>
          <a:xfrm>
            <a:off x="4179625" y="1339175"/>
            <a:ext cx="3642300" cy="400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0"/>
              </a:spcAft>
              <a:buClr>
                <a:schemeClr val="dk1"/>
              </a:buClr>
              <a:buSzPts val="1100"/>
              <a:buFont typeface="Arial"/>
              <a:buNone/>
            </a:pPr>
            <a:r>
              <a:rPr lang="en" sz="1600">
                <a:solidFill>
                  <a:schemeClr val="dk1"/>
                </a:solidFill>
              </a:rPr>
              <a:t>ROC Plot CART Model Training Data</a:t>
            </a:r>
            <a:endParaRPr sz="1600">
              <a:solidFill>
                <a:schemeClr val="dk1"/>
              </a:solidFill>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cxnSp>
        <p:nvCxnSpPr>
          <p:cNvPr id="293" name="Google Shape;293;p44"/>
          <p:cNvCxnSpPr/>
          <p:nvPr/>
        </p:nvCxnSpPr>
        <p:spPr>
          <a:xfrm rot="10800000">
            <a:off x="3932175" y="2183625"/>
            <a:ext cx="605700" cy="708000"/>
          </a:xfrm>
          <a:prstGeom prst="straightConnector1">
            <a:avLst/>
          </a:prstGeom>
          <a:noFill/>
          <a:ln cap="flat" cmpd="sng" w="9525">
            <a:solidFill>
              <a:schemeClr val="dk2"/>
            </a:solidFill>
            <a:prstDash val="solid"/>
            <a:round/>
            <a:headEnd len="med" w="med" type="none"/>
            <a:tailEnd len="med" w="med" type="triangle"/>
          </a:ln>
        </p:spPr>
      </p:cxnSp>
      <p:sp>
        <p:nvSpPr>
          <p:cNvPr id="294" name="Google Shape;294;p44"/>
          <p:cNvSpPr txBox="1"/>
          <p:nvPr/>
        </p:nvSpPr>
        <p:spPr>
          <a:xfrm>
            <a:off x="4094350" y="2797825"/>
            <a:ext cx="18765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a:t>
            </a:r>
            <a:r>
              <a:rPr lang="en" sz="1800">
                <a:solidFill>
                  <a:schemeClr val="dk1"/>
                </a:solidFill>
                <a:latin typeface="Old Standard TT"/>
                <a:ea typeface="Old Standard TT"/>
                <a:cs typeface="Old Standard TT"/>
                <a:sym typeface="Old Standard TT"/>
              </a:rPr>
              <a:t>0.8313008</a:t>
            </a:r>
            <a:endParaRPr>
              <a:latin typeface="Old Standard TT"/>
              <a:ea typeface="Old Standard TT"/>
              <a:cs typeface="Old Standard TT"/>
              <a:sym typeface="Old Standard TT"/>
            </a:endParaRPr>
          </a:p>
        </p:txBody>
      </p:sp>
      <p:sp>
        <p:nvSpPr>
          <p:cNvPr id="295" name="Google Shape;295;p44"/>
          <p:cNvSpPr txBox="1"/>
          <p:nvPr/>
        </p:nvSpPr>
        <p:spPr>
          <a:xfrm>
            <a:off x="6175625" y="2089825"/>
            <a:ext cx="16464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Area Under Curve</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0.9357564</a:t>
            </a:r>
            <a:endParaRPr>
              <a:latin typeface="Old Standard TT"/>
              <a:ea typeface="Old Standard TT"/>
              <a:cs typeface="Old Standard TT"/>
              <a:sym typeface="Old Standard T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CART Training Data Confusion Matrix</a:t>
            </a:r>
            <a:endParaRPr b="1">
              <a:solidFill>
                <a:schemeClr val="lt2"/>
              </a:solidFill>
            </a:endParaRPr>
          </a:p>
        </p:txBody>
      </p:sp>
      <p:sp>
        <p:nvSpPr>
          <p:cNvPr id="301" name="Google Shape;301;p45"/>
          <p:cNvSpPr txBox="1"/>
          <p:nvPr>
            <p:ph idx="1" type="body"/>
          </p:nvPr>
        </p:nvSpPr>
        <p:spPr>
          <a:xfrm>
            <a:off x="311700" y="2741200"/>
            <a:ext cx="8520600" cy="1827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2"/>
              </a:buClr>
              <a:buSzPts val="1800"/>
              <a:buChar char="●"/>
            </a:pPr>
            <a:r>
              <a:rPr lang="en">
                <a:solidFill>
                  <a:schemeClr val="lt2"/>
                </a:solidFill>
              </a:rPr>
              <a:t>TNR = Specificity = 2015/(2015+76) = 0.96365375418</a:t>
            </a:r>
            <a:endParaRPr>
              <a:solidFill>
                <a:schemeClr val="lt2"/>
              </a:solidFill>
            </a:endParaRPr>
          </a:p>
          <a:p>
            <a:pPr indent="-342900" lvl="0" marL="457200" rtl="0" algn="l">
              <a:spcBef>
                <a:spcPts val="0"/>
              </a:spcBef>
              <a:spcAft>
                <a:spcPts val="0"/>
              </a:spcAft>
              <a:buClr>
                <a:schemeClr val="lt2"/>
              </a:buClr>
              <a:buSzPts val="1800"/>
              <a:buChar char="●"/>
            </a:pPr>
            <a:r>
              <a:rPr lang="en">
                <a:solidFill>
                  <a:schemeClr val="lt2"/>
                </a:solidFill>
              </a:rPr>
              <a:t>FPR = 1- </a:t>
            </a:r>
            <a:r>
              <a:rPr lang="en">
                <a:solidFill>
                  <a:schemeClr val="lt2"/>
                </a:solidFill>
              </a:rPr>
              <a:t>Specificity</a:t>
            </a:r>
            <a:r>
              <a:rPr lang="en">
                <a:solidFill>
                  <a:schemeClr val="lt2"/>
                </a:solidFill>
              </a:rPr>
              <a:t> = 76/(2015+76) = 0.03634624581</a:t>
            </a:r>
            <a:endParaRPr>
              <a:solidFill>
                <a:schemeClr val="lt2"/>
              </a:solidFill>
            </a:endParaRPr>
          </a:p>
          <a:p>
            <a:pPr indent="-342900" lvl="0" marL="457200" rtl="0" algn="l">
              <a:spcBef>
                <a:spcPts val="0"/>
              </a:spcBef>
              <a:spcAft>
                <a:spcPts val="0"/>
              </a:spcAft>
              <a:buClr>
                <a:schemeClr val="lt2"/>
              </a:buClr>
              <a:buSzPts val="1800"/>
              <a:buChar char="●"/>
            </a:pPr>
            <a:r>
              <a:rPr lang="en">
                <a:solidFill>
                  <a:schemeClr val="lt2"/>
                </a:solidFill>
              </a:rPr>
              <a:t>TPR = Sensitivity = 1180/(180+1180) = 0.86764705882</a:t>
            </a:r>
            <a:endParaRPr>
              <a:solidFill>
                <a:schemeClr val="lt2"/>
              </a:solidFill>
            </a:endParaRPr>
          </a:p>
          <a:p>
            <a:pPr indent="-342900" lvl="0" marL="457200" rtl="0" algn="l">
              <a:spcBef>
                <a:spcPts val="0"/>
              </a:spcBef>
              <a:spcAft>
                <a:spcPts val="0"/>
              </a:spcAft>
              <a:buClr>
                <a:schemeClr val="lt2"/>
              </a:buClr>
              <a:buSzPts val="1800"/>
              <a:buChar char="●"/>
            </a:pPr>
            <a:r>
              <a:rPr lang="en">
                <a:solidFill>
                  <a:schemeClr val="lt2"/>
                </a:solidFill>
              </a:rPr>
              <a:t>KS = TPR - FPR = 0.83130081301</a:t>
            </a:r>
            <a:endParaRPr>
              <a:solidFill>
                <a:schemeClr val="lt2"/>
              </a:solidFill>
            </a:endParaRPr>
          </a:p>
          <a:p>
            <a:pPr indent="-342900" lvl="0" marL="457200" rtl="0" algn="l">
              <a:spcBef>
                <a:spcPts val="0"/>
              </a:spcBef>
              <a:spcAft>
                <a:spcPts val="0"/>
              </a:spcAft>
              <a:buClr>
                <a:schemeClr val="lt2"/>
              </a:buClr>
              <a:buSzPts val="1800"/>
              <a:buChar char="●"/>
            </a:pPr>
            <a:r>
              <a:rPr lang="en">
                <a:solidFill>
                  <a:schemeClr val="lt2"/>
                </a:solidFill>
              </a:rPr>
              <a:t>Accuracy = (2015+1180)/(2015+76+180+1180) = 0.9258186033</a:t>
            </a:r>
            <a:endParaRPr>
              <a:solidFill>
                <a:schemeClr val="lt2"/>
              </a:solidFill>
            </a:endParaRPr>
          </a:p>
        </p:txBody>
      </p:sp>
      <p:graphicFrame>
        <p:nvGraphicFramePr>
          <p:cNvPr id="302" name="Google Shape;302;p45"/>
          <p:cNvGraphicFramePr/>
          <p:nvPr/>
        </p:nvGraphicFramePr>
        <p:xfrm>
          <a:off x="1088975" y="1171600"/>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381000">
                <a:tc gridSpan="2" rowSpan="2">
                  <a:txBody>
                    <a:bodyPr/>
                    <a:lstStyle/>
                    <a:p>
                      <a:pPr indent="0" lvl="0" marL="0" rtl="0" algn="ctr">
                        <a:spcBef>
                          <a:spcPts val="0"/>
                        </a:spcBef>
                        <a:spcAft>
                          <a:spcPts val="0"/>
                        </a:spcAft>
                        <a:buNone/>
                      </a:pPr>
                      <a:r>
                        <a:rPr lang="en"/>
                        <a:t>Spam Training Data CART Method using Best A</a:t>
                      </a:r>
                      <a:r>
                        <a:rPr lang="en"/>
                        <a:t>ccuracy</a:t>
                      </a:r>
                      <a:r>
                        <a:rPr lang="en"/>
                        <a:t> Cutoff</a:t>
                      </a:r>
                      <a:endParaRPr/>
                    </a:p>
                  </a:txBody>
                  <a:tcPr marT="91425" marB="91425" marR="91425" marL="91425" anchor="ctr"/>
                </a:tc>
                <a:tc rowSpan="2" hMerge="1"/>
                <a:tc gridSpan="2">
                  <a:txBody>
                    <a:bodyPr/>
                    <a:lstStyle/>
                    <a:p>
                      <a:pPr indent="0" lvl="0" marL="0" rtl="0" algn="ctr">
                        <a:spcBef>
                          <a:spcPts val="0"/>
                        </a:spcBef>
                        <a:spcAft>
                          <a:spcPts val="0"/>
                        </a:spcAft>
                        <a:buNone/>
                      </a:pPr>
                      <a:r>
                        <a:rPr lang="en"/>
                        <a:t>Predicted Value</a:t>
                      </a:r>
                      <a:endParaRPr/>
                    </a:p>
                  </a:txBody>
                  <a:tcPr marT="91425" marB="91425" marR="91425" marL="91425" anchor="ctr"/>
                </a:tc>
                <a:tc hMerge="1"/>
              </a:tr>
              <a:tr h="381000">
                <a:tc gridSpan="2" vMerge="1"/>
                <a:tc hMerge="1" vMerge="1"/>
                <a:tc>
                  <a:txBody>
                    <a:bodyPr/>
                    <a:lstStyle/>
                    <a:p>
                      <a:pPr indent="0" lvl="0" marL="0" rtl="0" algn="ctr">
                        <a:spcBef>
                          <a:spcPts val="0"/>
                        </a:spcBef>
                        <a:spcAft>
                          <a:spcPts val="0"/>
                        </a:spcAft>
                        <a:buNone/>
                      </a:pPr>
                      <a:r>
                        <a:rPr lang="en"/>
                        <a:t>Normal Email</a:t>
                      </a:r>
                      <a:endParaRPr/>
                    </a:p>
                  </a:txBody>
                  <a:tcPr marT="91425" marB="91425" marR="91425" marL="91425" anchor="ctr"/>
                </a:tc>
                <a:tc>
                  <a:txBody>
                    <a:bodyPr/>
                    <a:lstStyle/>
                    <a:p>
                      <a:pPr indent="0" lvl="0" marL="0" rtl="0" algn="ctr">
                        <a:spcBef>
                          <a:spcPts val="0"/>
                        </a:spcBef>
                        <a:spcAft>
                          <a:spcPts val="0"/>
                        </a:spcAft>
                        <a:buNone/>
                      </a:pPr>
                      <a:r>
                        <a:rPr lang="en"/>
                        <a:t>Spam</a:t>
                      </a:r>
                      <a:endParaRPr/>
                    </a:p>
                  </a:txBody>
                  <a:tcPr marT="91425" marB="91425" marR="91425" marL="91425" anchor="ctr"/>
                </a:tc>
              </a:tr>
              <a:tr h="381000">
                <a:tc rowSpan="2">
                  <a:txBody>
                    <a:bodyPr/>
                    <a:lstStyle/>
                    <a:p>
                      <a:pPr indent="0" lvl="0" marL="0" rtl="0" algn="ctr">
                        <a:spcBef>
                          <a:spcPts val="0"/>
                        </a:spcBef>
                        <a:spcAft>
                          <a:spcPts val="0"/>
                        </a:spcAft>
                        <a:buNone/>
                      </a:pPr>
                      <a:r>
                        <a:rPr lang="en"/>
                        <a:t>Observed Result</a:t>
                      </a:r>
                      <a:endParaRPr/>
                    </a:p>
                  </a:txBody>
                  <a:tcPr marT="91425" marB="91425" marR="91425" marL="91425" anchor="ctr"/>
                </a:tc>
                <a:tc>
                  <a:txBody>
                    <a:bodyPr/>
                    <a:lstStyle/>
                    <a:p>
                      <a:pPr indent="0" lvl="0" marL="0" rtl="0" algn="ctr">
                        <a:spcBef>
                          <a:spcPts val="0"/>
                        </a:spcBef>
                        <a:spcAft>
                          <a:spcPts val="0"/>
                        </a:spcAft>
                        <a:buNone/>
                      </a:pPr>
                      <a:r>
                        <a:rPr lang="en"/>
                        <a:t>Normal Email</a:t>
                      </a:r>
                      <a:endParaRPr/>
                    </a:p>
                  </a:txBody>
                  <a:tcPr marT="91425" marB="91425" marR="91425" marL="91425" anchor="ctr"/>
                </a:tc>
                <a:tc>
                  <a:txBody>
                    <a:bodyPr/>
                    <a:lstStyle/>
                    <a:p>
                      <a:pPr indent="0" lvl="0" marL="0" rtl="0" algn="ctr">
                        <a:spcBef>
                          <a:spcPts val="0"/>
                        </a:spcBef>
                        <a:spcAft>
                          <a:spcPts val="0"/>
                        </a:spcAft>
                        <a:buNone/>
                      </a:pPr>
                      <a:r>
                        <a:rPr lang="en"/>
                        <a:t>2015</a:t>
                      </a:r>
                      <a:endParaRPr/>
                    </a:p>
                  </a:txBody>
                  <a:tcPr marT="91425" marB="91425" marR="91425" marL="91425" anchor="ctr"/>
                </a:tc>
                <a:tc>
                  <a:txBody>
                    <a:bodyPr/>
                    <a:lstStyle/>
                    <a:p>
                      <a:pPr indent="0" lvl="0" marL="0" rtl="0" algn="ctr">
                        <a:spcBef>
                          <a:spcPts val="0"/>
                        </a:spcBef>
                        <a:spcAft>
                          <a:spcPts val="0"/>
                        </a:spcAft>
                        <a:buNone/>
                      </a:pPr>
                      <a:r>
                        <a:rPr lang="en"/>
                        <a:t>76</a:t>
                      </a:r>
                      <a:endParaRPr/>
                    </a:p>
                  </a:txBody>
                  <a:tcPr marT="91425" marB="91425" marR="91425" marL="91425" anchor="ctr"/>
                </a:tc>
              </a:tr>
              <a:tr h="381000">
                <a:tc vMerge="1"/>
                <a:tc>
                  <a:txBody>
                    <a:bodyPr/>
                    <a:lstStyle/>
                    <a:p>
                      <a:pPr indent="0" lvl="0" marL="0" rtl="0" algn="ctr">
                        <a:spcBef>
                          <a:spcPts val="0"/>
                        </a:spcBef>
                        <a:spcAft>
                          <a:spcPts val="0"/>
                        </a:spcAft>
                        <a:buNone/>
                      </a:pPr>
                      <a:r>
                        <a:rPr lang="en"/>
                        <a:t>Spam</a:t>
                      </a:r>
                      <a:endParaRPr/>
                    </a:p>
                  </a:txBody>
                  <a:tcPr marT="91425" marB="91425" marR="91425" marL="91425" anchor="ctr"/>
                </a:tc>
                <a:tc>
                  <a:txBody>
                    <a:bodyPr/>
                    <a:lstStyle/>
                    <a:p>
                      <a:pPr indent="0" lvl="0" marL="0" rtl="0" algn="ctr">
                        <a:spcBef>
                          <a:spcPts val="0"/>
                        </a:spcBef>
                        <a:spcAft>
                          <a:spcPts val="0"/>
                        </a:spcAft>
                        <a:buNone/>
                      </a:pPr>
                      <a:r>
                        <a:rPr lang="en"/>
                        <a:t>180</a:t>
                      </a:r>
                      <a:endParaRPr/>
                    </a:p>
                  </a:txBody>
                  <a:tcPr marT="91425" marB="91425" marR="91425" marL="91425" anchor="ctr"/>
                </a:tc>
                <a:tc>
                  <a:txBody>
                    <a:bodyPr/>
                    <a:lstStyle/>
                    <a:p>
                      <a:pPr indent="0" lvl="0" marL="0" rtl="0" algn="ctr">
                        <a:spcBef>
                          <a:spcPts val="0"/>
                        </a:spcBef>
                        <a:spcAft>
                          <a:spcPts val="0"/>
                        </a:spcAft>
                        <a:buNone/>
                      </a:pPr>
                      <a:r>
                        <a:rPr lang="en"/>
                        <a:t>1180</a:t>
                      </a:r>
                      <a:endParaRPr/>
                    </a:p>
                  </a:txBody>
                  <a:tcPr marT="91425" marB="91425" marR="91425" marL="91425" anchor="ct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06" name="Shape 306"/>
        <p:cNvGrpSpPr/>
        <p:nvPr/>
      </p:nvGrpSpPr>
      <p:grpSpPr>
        <a:xfrm>
          <a:off x="0" y="0"/>
          <a:ext cx="0" cy="0"/>
          <a:chOff x="0" y="0"/>
          <a:chExt cx="0" cy="0"/>
        </a:xfrm>
      </p:grpSpPr>
      <p:sp>
        <p:nvSpPr>
          <p:cNvPr id="307" name="Google Shape;307;p46"/>
          <p:cNvSpPr txBox="1"/>
          <p:nvPr>
            <p:ph type="title"/>
          </p:nvPr>
        </p:nvSpPr>
        <p:spPr>
          <a:xfrm>
            <a:off x="311700" y="2403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CART ROC Curve Testing Data</a:t>
            </a:r>
            <a:endParaRPr b="1"/>
          </a:p>
        </p:txBody>
      </p:sp>
      <p:pic>
        <p:nvPicPr>
          <p:cNvPr id="308" name="Google Shape;308;p46"/>
          <p:cNvPicPr preferRelativeResize="0"/>
          <p:nvPr/>
        </p:nvPicPr>
        <p:blipFill>
          <a:blip r:embed="rId3">
            <a:alphaModFix/>
          </a:blip>
          <a:stretch>
            <a:fillRect/>
          </a:stretch>
        </p:blipFill>
        <p:spPr>
          <a:xfrm>
            <a:off x="877300" y="963875"/>
            <a:ext cx="7021349" cy="3898150"/>
          </a:xfrm>
          <a:prstGeom prst="rect">
            <a:avLst/>
          </a:prstGeom>
          <a:noFill/>
          <a:ln>
            <a:noFill/>
          </a:ln>
        </p:spPr>
      </p:pic>
      <p:sp>
        <p:nvSpPr>
          <p:cNvPr id="309" name="Google Shape;309;p46"/>
          <p:cNvSpPr txBox="1"/>
          <p:nvPr/>
        </p:nvSpPr>
        <p:spPr>
          <a:xfrm>
            <a:off x="2784963" y="1086300"/>
            <a:ext cx="3505800" cy="511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0"/>
              </a:spcAft>
              <a:buClr>
                <a:schemeClr val="dk1"/>
              </a:buClr>
              <a:buSzPts val="1100"/>
              <a:buFont typeface="Arial"/>
              <a:buNone/>
            </a:pPr>
            <a:r>
              <a:rPr b="1" lang="en" sz="1600">
                <a:solidFill>
                  <a:schemeClr val="dk1"/>
                </a:solidFill>
                <a:latin typeface="Times New Roman"/>
                <a:ea typeface="Times New Roman"/>
                <a:cs typeface="Times New Roman"/>
                <a:sym typeface="Times New Roman"/>
              </a:rPr>
              <a:t>ROC Plot CART Model Testing Data</a:t>
            </a:r>
            <a:endParaRPr b="1" sz="1600">
              <a:solidFill>
                <a:schemeClr val="dk1"/>
              </a:solidFill>
              <a:latin typeface="Times New Roman"/>
              <a:ea typeface="Times New Roman"/>
              <a:cs typeface="Times New Roman"/>
              <a:sym typeface="Times New Roman"/>
            </a:endParaRPr>
          </a:p>
          <a:p>
            <a:pPr indent="0" lvl="0" marL="0" rtl="0" algn="ctr">
              <a:spcBef>
                <a:spcPts val="1200"/>
              </a:spcBef>
              <a:spcAft>
                <a:spcPts val="0"/>
              </a:spcAft>
              <a:buNone/>
            </a:pPr>
            <a:r>
              <a:t/>
            </a:r>
            <a:endParaRPr b="1">
              <a:latin typeface="Old Standard TT"/>
              <a:ea typeface="Old Standard TT"/>
              <a:cs typeface="Old Standard TT"/>
              <a:sym typeface="Old Standard TT"/>
            </a:endParaRPr>
          </a:p>
        </p:txBody>
      </p:sp>
      <p:cxnSp>
        <p:nvCxnSpPr>
          <p:cNvPr id="310" name="Google Shape;310;p46"/>
          <p:cNvCxnSpPr/>
          <p:nvPr/>
        </p:nvCxnSpPr>
        <p:spPr>
          <a:xfrm rot="10800000">
            <a:off x="2175200" y="2166525"/>
            <a:ext cx="852900" cy="981000"/>
          </a:xfrm>
          <a:prstGeom prst="straightConnector1">
            <a:avLst/>
          </a:prstGeom>
          <a:noFill/>
          <a:ln cap="flat" cmpd="sng" w="9525">
            <a:solidFill>
              <a:schemeClr val="dk2"/>
            </a:solidFill>
            <a:prstDash val="solid"/>
            <a:round/>
            <a:headEnd len="med" w="med" type="none"/>
            <a:tailEnd len="med" w="med" type="triangle"/>
          </a:ln>
        </p:spPr>
      </p:cxnSp>
      <p:sp>
        <p:nvSpPr>
          <p:cNvPr id="311" name="Google Shape;311;p46"/>
          <p:cNvSpPr txBox="1"/>
          <p:nvPr/>
        </p:nvSpPr>
        <p:spPr>
          <a:xfrm>
            <a:off x="2593100" y="3053725"/>
            <a:ext cx="18765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0.787975</a:t>
            </a:r>
            <a:endParaRPr>
              <a:latin typeface="Old Standard TT"/>
              <a:ea typeface="Old Standard TT"/>
              <a:cs typeface="Old Standard TT"/>
              <a:sym typeface="Old Standard TT"/>
            </a:endParaRPr>
          </a:p>
        </p:txBody>
      </p:sp>
      <p:sp>
        <p:nvSpPr>
          <p:cNvPr id="312" name="Google Shape;312;p46"/>
          <p:cNvSpPr txBox="1"/>
          <p:nvPr/>
        </p:nvSpPr>
        <p:spPr>
          <a:xfrm>
            <a:off x="4827900" y="2209225"/>
            <a:ext cx="2405400" cy="12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AUC = 0.9177126</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Gini = 0.8354252</a:t>
            </a:r>
            <a:endParaRPr>
              <a:latin typeface="Old Standard TT"/>
              <a:ea typeface="Old Standard TT"/>
              <a:cs typeface="Old Standard TT"/>
              <a:sym typeface="Old Standard T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6" name="Shape 316"/>
        <p:cNvGrpSpPr/>
        <p:nvPr/>
      </p:nvGrpSpPr>
      <p:grpSpPr>
        <a:xfrm>
          <a:off x="0" y="0"/>
          <a:ext cx="0" cy="0"/>
          <a:chOff x="0" y="0"/>
          <a:chExt cx="0" cy="0"/>
        </a:xfrm>
      </p:grpSpPr>
      <p:sp>
        <p:nvSpPr>
          <p:cNvPr id="317" name="Google Shape;317;p4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CART Testing Data Confusion Matrix</a:t>
            </a:r>
            <a:endParaRPr b="1">
              <a:solidFill>
                <a:srgbClr val="FFFFFF"/>
              </a:solidFill>
            </a:endParaRPr>
          </a:p>
        </p:txBody>
      </p:sp>
      <p:sp>
        <p:nvSpPr>
          <p:cNvPr id="318" name="Google Shape;318;p47"/>
          <p:cNvSpPr txBox="1"/>
          <p:nvPr>
            <p:ph idx="1" type="body"/>
          </p:nvPr>
        </p:nvSpPr>
        <p:spPr>
          <a:xfrm>
            <a:off x="311700" y="3116525"/>
            <a:ext cx="8520600" cy="1515300"/>
          </a:xfrm>
          <a:prstGeom prst="rect">
            <a:avLst/>
          </a:prstGeom>
        </p:spPr>
        <p:txBody>
          <a:bodyPr anchorCtr="0" anchor="ctr" bIns="91425" lIns="91425" spcFirstLastPara="1" rIns="91425" wrap="square" tIns="91425">
            <a:noAutofit/>
          </a:bodyPr>
          <a:lstStyle/>
          <a:p>
            <a:pPr indent="-317500" lvl="0" marL="457200" rtl="0" algn="l">
              <a:lnSpc>
                <a:spcPct val="100000"/>
              </a:lnSpc>
              <a:spcBef>
                <a:spcPts val="0"/>
              </a:spcBef>
              <a:spcAft>
                <a:spcPts val="0"/>
              </a:spcAft>
              <a:buClr>
                <a:schemeClr val="lt1"/>
              </a:buClr>
              <a:buSzPts val="1400"/>
              <a:buFont typeface="Arial"/>
              <a:buChar char="●"/>
            </a:pPr>
            <a:r>
              <a:rPr lang="en" sz="1400">
                <a:solidFill>
                  <a:schemeClr val="lt1"/>
                </a:solidFill>
                <a:latin typeface="Arial"/>
                <a:ea typeface="Arial"/>
                <a:cs typeface="Arial"/>
                <a:sym typeface="Arial"/>
              </a:rPr>
              <a:t>TNR = Specificity = 660/(660+37) = 0.9469153515</a:t>
            </a:r>
            <a:endParaRPr sz="1400">
              <a:solidFill>
                <a:schemeClr val="lt1"/>
              </a:solidFill>
              <a:latin typeface="Arial"/>
              <a:ea typeface="Arial"/>
              <a:cs typeface="Arial"/>
              <a:sym typeface="Arial"/>
            </a:endParaRPr>
          </a:p>
          <a:p>
            <a:pPr indent="-317500" lvl="0" marL="457200" rtl="0" algn="l">
              <a:lnSpc>
                <a:spcPct val="100000"/>
              </a:lnSpc>
              <a:spcBef>
                <a:spcPts val="0"/>
              </a:spcBef>
              <a:spcAft>
                <a:spcPts val="0"/>
              </a:spcAft>
              <a:buClr>
                <a:schemeClr val="lt1"/>
              </a:buClr>
              <a:buSzPts val="1400"/>
              <a:buFont typeface="Arial"/>
              <a:buChar char="●"/>
            </a:pPr>
            <a:r>
              <a:rPr lang="en" sz="1400">
                <a:solidFill>
                  <a:schemeClr val="lt1"/>
                </a:solidFill>
                <a:latin typeface="Arial"/>
                <a:ea typeface="Arial"/>
                <a:cs typeface="Arial"/>
                <a:sym typeface="Arial"/>
              </a:rPr>
              <a:t>FPR = 1- </a:t>
            </a:r>
            <a:r>
              <a:rPr lang="en" sz="1400">
                <a:solidFill>
                  <a:schemeClr val="lt1"/>
                </a:solidFill>
                <a:latin typeface="Arial"/>
                <a:ea typeface="Arial"/>
                <a:cs typeface="Arial"/>
                <a:sym typeface="Arial"/>
              </a:rPr>
              <a:t>Specificity</a:t>
            </a:r>
            <a:r>
              <a:rPr lang="en" sz="1400">
                <a:solidFill>
                  <a:schemeClr val="lt1"/>
                </a:solidFill>
                <a:latin typeface="Arial"/>
                <a:ea typeface="Arial"/>
                <a:cs typeface="Arial"/>
                <a:sym typeface="Arial"/>
              </a:rPr>
              <a:t> = 37/(660+37) = 0.05308464849</a:t>
            </a:r>
            <a:endParaRPr sz="1400">
              <a:solidFill>
                <a:schemeClr val="lt1"/>
              </a:solidFill>
              <a:latin typeface="Arial"/>
              <a:ea typeface="Arial"/>
              <a:cs typeface="Arial"/>
              <a:sym typeface="Arial"/>
            </a:endParaRPr>
          </a:p>
          <a:p>
            <a:pPr indent="-317500" lvl="0" marL="457200" rtl="0" algn="l">
              <a:lnSpc>
                <a:spcPct val="100000"/>
              </a:lnSpc>
              <a:spcBef>
                <a:spcPts val="0"/>
              </a:spcBef>
              <a:spcAft>
                <a:spcPts val="0"/>
              </a:spcAft>
              <a:buClr>
                <a:schemeClr val="lt1"/>
              </a:buClr>
              <a:buSzPts val="1400"/>
              <a:buFont typeface="Arial"/>
              <a:buChar char="●"/>
            </a:pPr>
            <a:r>
              <a:rPr lang="en" sz="1400">
                <a:solidFill>
                  <a:schemeClr val="lt1"/>
                </a:solidFill>
                <a:latin typeface="Arial"/>
                <a:ea typeface="Arial"/>
                <a:cs typeface="Arial"/>
                <a:sym typeface="Arial"/>
              </a:rPr>
              <a:t>TPR = Sensitivity = 381/(72+381) = 0.84105960264</a:t>
            </a:r>
            <a:endParaRPr sz="1400">
              <a:solidFill>
                <a:schemeClr val="lt1"/>
              </a:solidFill>
              <a:latin typeface="Arial"/>
              <a:ea typeface="Arial"/>
              <a:cs typeface="Arial"/>
              <a:sym typeface="Arial"/>
            </a:endParaRPr>
          </a:p>
          <a:p>
            <a:pPr indent="-317500" lvl="0" marL="457200" rtl="0" algn="l">
              <a:lnSpc>
                <a:spcPct val="100000"/>
              </a:lnSpc>
              <a:spcBef>
                <a:spcPts val="0"/>
              </a:spcBef>
              <a:spcAft>
                <a:spcPts val="0"/>
              </a:spcAft>
              <a:buClr>
                <a:schemeClr val="lt1"/>
              </a:buClr>
              <a:buSzPts val="1400"/>
              <a:buFont typeface="Arial"/>
              <a:buChar char="●"/>
            </a:pPr>
            <a:r>
              <a:rPr lang="en" sz="1400">
                <a:solidFill>
                  <a:schemeClr val="lt1"/>
                </a:solidFill>
                <a:latin typeface="Arial"/>
                <a:ea typeface="Arial"/>
                <a:cs typeface="Arial"/>
                <a:sym typeface="Arial"/>
              </a:rPr>
              <a:t>KS = TPR - FPR = 0.78797495415</a:t>
            </a:r>
            <a:endParaRPr sz="1400">
              <a:solidFill>
                <a:schemeClr val="lt1"/>
              </a:solidFill>
              <a:latin typeface="Arial"/>
              <a:ea typeface="Arial"/>
              <a:cs typeface="Arial"/>
              <a:sym typeface="Arial"/>
            </a:endParaRPr>
          </a:p>
          <a:p>
            <a:pPr indent="-317500" lvl="0" marL="457200" rtl="0" algn="l">
              <a:lnSpc>
                <a:spcPct val="100000"/>
              </a:lnSpc>
              <a:spcBef>
                <a:spcPts val="0"/>
              </a:spcBef>
              <a:spcAft>
                <a:spcPts val="0"/>
              </a:spcAft>
              <a:buClr>
                <a:schemeClr val="lt1"/>
              </a:buClr>
              <a:buSzPts val="1400"/>
              <a:buFont typeface="Arial"/>
              <a:buChar char="●"/>
            </a:pPr>
            <a:r>
              <a:rPr lang="en" sz="1400">
                <a:solidFill>
                  <a:schemeClr val="lt1"/>
                </a:solidFill>
                <a:latin typeface="Arial"/>
                <a:ea typeface="Arial"/>
                <a:cs typeface="Arial"/>
                <a:sym typeface="Arial"/>
              </a:rPr>
              <a:t>Accuracy = (660+381)/(660+37+72+381) = 0.9052173913</a:t>
            </a:r>
            <a:endParaRPr>
              <a:solidFill>
                <a:schemeClr val="lt1"/>
              </a:solidFill>
            </a:endParaRPr>
          </a:p>
        </p:txBody>
      </p:sp>
      <p:graphicFrame>
        <p:nvGraphicFramePr>
          <p:cNvPr id="319" name="Google Shape;319;p47"/>
          <p:cNvGraphicFramePr/>
          <p:nvPr/>
        </p:nvGraphicFramePr>
        <p:xfrm>
          <a:off x="952500" y="1103325"/>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503300">
                <a:tc gridSpan="2" rowSpan="2">
                  <a:txBody>
                    <a:bodyPr/>
                    <a:lstStyle/>
                    <a:p>
                      <a:pPr indent="0" lvl="0" marL="0" rtl="0" algn="ctr">
                        <a:spcBef>
                          <a:spcPts val="0"/>
                        </a:spcBef>
                        <a:spcAft>
                          <a:spcPts val="0"/>
                        </a:spcAft>
                        <a:buNone/>
                      </a:pPr>
                      <a:r>
                        <a:rPr lang="en">
                          <a:solidFill>
                            <a:schemeClr val="lt1"/>
                          </a:solidFill>
                        </a:rPr>
                        <a:t>Spam Training Data CART Method using Best Accuracy Cutoff</a:t>
                      </a:r>
                      <a:endParaRPr>
                        <a:solidFill>
                          <a:schemeClr val="lt1"/>
                        </a:solidFill>
                      </a:endParaRPr>
                    </a:p>
                  </a:txBody>
                  <a:tcPr marT="91425" marB="91425" marR="91425" marL="91425" anchor="ctr"/>
                </a:tc>
                <a:tc rowSpan="2" hMerge="1"/>
                <a:tc gridSpan="2">
                  <a:txBody>
                    <a:bodyPr/>
                    <a:lstStyle/>
                    <a:p>
                      <a:pPr indent="0" lvl="0" marL="0" rtl="0" algn="ctr">
                        <a:spcBef>
                          <a:spcPts val="0"/>
                        </a:spcBef>
                        <a:spcAft>
                          <a:spcPts val="0"/>
                        </a:spcAft>
                        <a:buNone/>
                      </a:pPr>
                      <a:r>
                        <a:rPr lang="en">
                          <a:solidFill>
                            <a:schemeClr val="lt1"/>
                          </a:solidFill>
                        </a:rPr>
                        <a:t>Predicted Value</a:t>
                      </a:r>
                      <a:endParaRPr>
                        <a:solidFill>
                          <a:schemeClr val="lt1"/>
                        </a:solidFill>
                      </a:endParaRPr>
                    </a:p>
                  </a:txBody>
                  <a:tcPr marT="91425" marB="91425" marR="91425" marL="91425" anchor="ctr"/>
                </a:tc>
                <a:tc hMerge="1"/>
              </a:tr>
              <a:tr h="503300">
                <a:tc gridSpan="2" vMerge="1"/>
                <a:tc hMerge="1" vMerge="1"/>
                <a:tc>
                  <a:txBody>
                    <a:bodyPr/>
                    <a:lstStyle/>
                    <a:p>
                      <a:pPr indent="0" lvl="0" marL="0" rtl="0" algn="ctr">
                        <a:spcBef>
                          <a:spcPts val="0"/>
                        </a:spcBef>
                        <a:spcAft>
                          <a:spcPts val="0"/>
                        </a:spcAft>
                        <a:buNone/>
                      </a:pPr>
                      <a:r>
                        <a:rPr lang="en">
                          <a:solidFill>
                            <a:schemeClr val="lt1"/>
                          </a:solidFill>
                        </a:rPr>
                        <a:t>Normal Email</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Spam</a:t>
                      </a:r>
                      <a:endParaRPr>
                        <a:solidFill>
                          <a:schemeClr val="lt1"/>
                        </a:solidFill>
                      </a:endParaRPr>
                    </a:p>
                  </a:txBody>
                  <a:tcPr marT="91425" marB="91425" marR="91425" marL="91425" anchor="ctr"/>
                </a:tc>
              </a:tr>
              <a:tr h="503300">
                <a:tc rowSpan="2">
                  <a:txBody>
                    <a:bodyPr/>
                    <a:lstStyle/>
                    <a:p>
                      <a:pPr indent="0" lvl="0" marL="0" rtl="0" algn="ctr">
                        <a:spcBef>
                          <a:spcPts val="0"/>
                        </a:spcBef>
                        <a:spcAft>
                          <a:spcPts val="0"/>
                        </a:spcAft>
                        <a:buNone/>
                      </a:pPr>
                      <a:r>
                        <a:rPr lang="en">
                          <a:solidFill>
                            <a:schemeClr val="lt1"/>
                          </a:solidFill>
                        </a:rPr>
                        <a:t>Observed Result</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Normal Email</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660</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3</a:t>
                      </a:r>
                      <a:r>
                        <a:rPr lang="en">
                          <a:solidFill>
                            <a:schemeClr val="lt1"/>
                          </a:solidFill>
                        </a:rPr>
                        <a:t>7</a:t>
                      </a:r>
                      <a:endParaRPr>
                        <a:solidFill>
                          <a:schemeClr val="lt1"/>
                        </a:solidFill>
                      </a:endParaRPr>
                    </a:p>
                  </a:txBody>
                  <a:tcPr marT="91425" marB="91425" marR="91425" marL="91425" anchor="ctr"/>
                </a:tc>
              </a:tr>
              <a:tr h="503300">
                <a:tc vMerge="1"/>
                <a:tc>
                  <a:txBody>
                    <a:bodyPr/>
                    <a:lstStyle/>
                    <a:p>
                      <a:pPr indent="0" lvl="0" marL="0" rtl="0" algn="ctr">
                        <a:spcBef>
                          <a:spcPts val="0"/>
                        </a:spcBef>
                        <a:spcAft>
                          <a:spcPts val="0"/>
                        </a:spcAft>
                        <a:buNone/>
                      </a:pPr>
                      <a:r>
                        <a:rPr lang="en">
                          <a:solidFill>
                            <a:schemeClr val="lt1"/>
                          </a:solidFill>
                        </a:rPr>
                        <a:t>Spam</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72</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381</a:t>
                      </a:r>
                      <a:endParaRPr>
                        <a:solidFill>
                          <a:schemeClr val="lt1"/>
                        </a:solidFill>
                      </a:endParaRPr>
                    </a:p>
                  </a:txBody>
                  <a:tcPr marT="91425" marB="91425" marR="91425" marL="91425" anchor="ct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8"/>
          <p:cNvSpPr txBox="1"/>
          <p:nvPr>
            <p:ph type="title"/>
          </p:nvPr>
        </p:nvSpPr>
        <p:spPr>
          <a:xfrm>
            <a:off x="311700" y="8035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CART</a:t>
            </a:r>
            <a:endParaRPr b="1">
              <a:solidFill>
                <a:schemeClr val="lt2"/>
              </a:solidFill>
            </a:endParaRPr>
          </a:p>
          <a:p>
            <a:pPr indent="0" lvl="0" marL="0" rtl="0" algn="ctr">
              <a:spcBef>
                <a:spcPts val="0"/>
              </a:spcBef>
              <a:spcAft>
                <a:spcPts val="0"/>
              </a:spcAft>
              <a:buNone/>
            </a:pPr>
            <a:r>
              <a:rPr b="1" lang="en">
                <a:solidFill>
                  <a:schemeClr val="lt2"/>
                </a:solidFill>
              </a:rPr>
              <a:t>Deviation in Values Between Training &amp; Testing</a:t>
            </a:r>
            <a:endParaRPr b="1">
              <a:solidFill>
                <a:schemeClr val="lt2"/>
              </a:solidFill>
            </a:endParaRPr>
          </a:p>
        </p:txBody>
      </p:sp>
      <p:graphicFrame>
        <p:nvGraphicFramePr>
          <p:cNvPr id="325" name="Google Shape;325;p48"/>
          <p:cNvGraphicFramePr/>
          <p:nvPr/>
        </p:nvGraphicFramePr>
        <p:xfrm>
          <a:off x="833075" y="1211750"/>
          <a:ext cx="3000000" cy="3000000"/>
        </p:xfrm>
        <a:graphic>
          <a:graphicData uri="http://schemas.openxmlformats.org/drawingml/2006/table">
            <a:tbl>
              <a:tblPr>
                <a:noFill/>
                <a:tableStyleId>{DC7049CD-37C0-4B53-897E-30D3DB1DE80B}</a:tableStyleId>
              </a:tblPr>
              <a:tblGrid>
                <a:gridCol w="1447800"/>
                <a:gridCol w="1447800"/>
                <a:gridCol w="1447800"/>
                <a:gridCol w="1447800"/>
                <a:gridCol w="1447800"/>
              </a:tblGrid>
              <a:tr h="381000">
                <a:tc>
                  <a:txBody>
                    <a:bodyPr/>
                    <a:lstStyle/>
                    <a:p>
                      <a:pPr indent="0" lvl="0" marL="0" rtl="0" algn="ctr">
                        <a:spcBef>
                          <a:spcPts val="0"/>
                        </a:spcBef>
                        <a:spcAft>
                          <a:spcPts val="0"/>
                        </a:spcAft>
                        <a:buNone/>
                      </a:pPr>
                      <a:r>
                        <a:rPr lang="en">
                          <a:solidFill>
                            <a:schemeClr val="lt2"/>
                          </a:solidFill>
                        </a:rPr>
                        <a:t>Measure</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Training Set</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Testing Set</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Difference</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Percent Change</a:t>
                      </a:r>
                      <a:endParaRPr>
                        <a:solidFill>
                          <a:schemeClr val="lt2"/>
                        </a:solidFill>
                      </a:endParaRPr>
                    </a:p>
                  </a:txBody>
                  <a:tcPr marT="91425" marB="91425" marR="91425" marL="91425" anchor="ctr"/>
                </a:tc>
              </a:tr>
              <a:tr h="381000">
                <a:tc>
                  <a:txBody>
                    <a:bodyPr/>
                    <a:lstStyle/>
                    <a:p>
                      <a:pPr indent="0" lvl="0" marL="0" rtl="0" algn="ctr">
                        <a:spcBef>
                          <a:spcPts val="0"/>
                        </a:spcBef>
                        <a:spcAft>
                          <a:spcPts val="0"/>
                        </a:spcAft>
                        <a:buNone/>
                      </a:pPr>
                      <a:r>
                        <a:rPr lang="en">
                          <a:solidFill>
                            <a:schemeClr val="lt2"/>
                          </a:solidFill>
                        </a:rPr>
                        <a:t>KS</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a:t>
                      </a:r>
                      <a:r>
                        <a:rPr lang="en">
                          <a:solidFill>
                            <a:schemeClr val="lt2"/>
                          </a:solidFill>
                        </a:rPr>
                        <a:t>83</a:t>
                      </a:r>
                      <a:r>
                        <a:rPr lang="en">
                          <a:solidFill>
                            <a:schemeClr val="lt2"/>
                          </a:solidFill>
                        </a:rPr>
                        <a:t>13</a:t>
                      </a:r>
                      <a:r>
                        <a:rPr lang="en">
                          <a:solidFill>
                            <a:schemeClr val="lt2"/>
                          </a:solidFill>
                        </a:rPr>
                        <a:t>0081301</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0.78797495415</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-0.04332585886</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a:t>
                      </a:r>
                      <a:r>
                        <a:rPr lang="en">
                          <a:solidFill>
                            <a:schemeClr val="lt2"/>
                          </a:solidFill>
                        </a:rPr>
                        <a:t>5.2118%</a:t>
                      </a:r>
                      <a:endParaRPr>
                        <a:solidFill>
                          <a:schemeClr val="lt2"/>
                        </a:solidFill>
                      </a:endParaRPr>
                    </a:p>
                  </a:txBody>
                  <a:tcPr marT="91425" marB="91425" marR="91425" marL="91425"/>
                </a:tc>
              </a:tr>
              <a:tr h="381000">
                <a:tc>
                  <a:txBody>
                    <a:bodyPr/>
                    <a:lstStyle/>
                    <a:p>
                      <a:pPr indent="0" lvl="0" marL="0" rtl="0" algn="ctr">
                        <a:spcBef>
                          <a:spcPts val="0"/>
                        </a:spcBef>
                        <a:spcAft>
                          <a:spcPts val="0"/>
                        </a:spcAft>
                        <a:buNone/>
                      </a:pPr>
                      <a:r>
                        <a:rPr lang="en">
                          <a:solidFill>
                            <a:schemeClr val="lt2"/>
                          </a:solidFill>
                        </a:rPr>
                        <a:t>AUC</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0.9357564</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0.9177126</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-0.0180438</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-1.928%</a:t>
                      </a:r>
                      <a:endParaRPr>
                        <a:solidFill>
                          <a:schemeClr val="lt2"/>
                        </a:solidFill>
                      </a:endParaRPr>
                    </a:p>
                  </a:txBody>
                  <a:tcPr marT="91425" marB="91425" marR="91425" marL="91425"/>
                </a:tc>
              </a:tr>
              <a:tr h="381000">
                <a:tc>
                  <a:txBody>
                    <a:bodyPr/>
                    <a:lstStyle/>
                    <a:p>
                      <a:pPr indent="0" lvl="0" marL="0" rtl="0" algn="ctr">
                        <a:spcBef>
                          <a:spcPts val="0"/>
                        </a:spcBef>
                        <a:spcAft>
                          <a:spcPts val="0"/>
                        </a:spcAft>
                        <a:buNone/>
                      </a:pPr>
                      <a:r>
                        <a:rPr lang="en">
                          <a:solidFill>
                            <a:schemeClr val="lt2"/>
                          </a:solidFill>
                        </a:rPr>
                        <a:t>Gini</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0.8715128</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0.8354252</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-0.0360876</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-4.1408%</a:t>
                      </a:r>
                      <a:endParaRPr>
                        <a:solidFill>
                          <a:schemeClr val="lt2"/>
                        </a:solidFill>
                      </a:endParaRPr>
                    </a:p>
                  </a:txBody>
                  <a:tcPr marT="91425" marB="91425" marR="91425" marL="91425"/>
                </a:tc>
              </a:tr>
              <a:tr h="381000">
                <a:tc>
                  <a:txBody>
                    <a:bodyPr/>
                    <a:lstStyle/>
                    <a:p>
                      <a:pPr indent="0" lvl="0" marL="0" rtl="0" algn="ctr">
                        <a:spcBef>
                          <a:spcPts val="0"/>
                        </a:spcBef>
                        <a:spcAft>
                          <a:spcPts val="0"/>
                        </a:spcAft>
                        <a:buNone/>
                      </a:pPr>
                      <a:r>
                        <a:rPr lang="en">
                          <a:solidFill>
                            <a:schemeClr val="lt2"/>
                          </a:solidFill>
                        </a:rPr>
                        <a:t>Accuracy</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0.9258186033</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0.9052173913</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-0.020601212</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-2.225%</a:t>
                      </a:r>
                      <a:endParaRPr>
                        <a:solidFill>
                          <a:schemeClr val="lt2"/>
                        </a:solidFill>
                      </a:endParaRPr>
                    </a:p>
                  </a:txBody>
                  <a:tcPr marT="91425" marB="91425" marR="91425" marL="91425"/>
                </a:tc>
              </a:tr>
              <a:tr h="381000">
                <a:tc>
                  <a:txBody>
                    <a:bodyPr/>
                    <a:lstStyle/>
                    <a:p>
                      <a:pPr indent="0" lvl="0" marL="0" rtl="0" algn="ctr">
                        <a:spcBef>
                          <a:spcPts val="0"/>
                        </a:spcBef>
                        <a:spcAft>
                          <a:spcPts val="0"/>
                        </a:spcAft>
                        <a:buNone/>
                      </a:pPr>
                      <a:r>
                        <a:rPr lang="en">
                          <a:solidFill>
                            <a:schemeClr val="lt2"/>
                          </a:solidFill>
                        </a:rPr>
                        <a:t>Sensitivity</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0.86764705882</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0.84105960264</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-0.02658745618</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-3.064%</a:t>
                      </a:r>
                      <a:endParaRPr>
                        <a:solidFill>
                          <a:schemeClr val="lt2"/>
                        </a:solidFill>
                      </a:endParaRPr>
                    </a:p>
                  </a:txBody>
                  <a:tcPr marT="91425" marB="91425" marR="91425" marL="91425"/>
                </a:tc>
              </a:tr>
              <a:tr h="381000">
                <a:tc>
                  <a:txBody>
                    <a:bodyPr/>
                    <a:lstStyle/>
                    <a:p>
                      <a:pPr indent="0" lvl="0" marL="0" rtl="0" algn="ctr">
                        <a:spcBef>
                          <a:spcPts val="0"/>
                        </a:spcBef>
                        <a:spcAft>
                          <a:spcPts val="0"/>
                        </a:spcAft>
                        <a:buNone/>
                      </a:pPr>
                      <a:r>
                        <a:rPr lang="en">
                          <a:solidFill>
                            <a:schemeClr val="lt2"/>
                          </a:solidFill>
                        </a:rPr>
                        <a:t>Specificity</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0.96365375418</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0.9469153515</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-0.01673840268</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-1.737%</a:t>
                      </a:r>
                      <a:endParaRPr>
                        <a:solidFill>
                          <a:schemeClr val="lt2"/>
                        </a:solidFill>
                      </a:endParaRPr>
                    </a:p>
                  </a:txBody>
                  <a:tcPr marT="91425" marB="91425" marR="91425" marL="91425"/>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29" name="Shape 329"/>
        <p:cNvGrpSpPr/>
        <p:nvPr/>
      </p:nvGrpSpPr>
      <p:grpSpPr>
        <a:xfrm>
          <a:off x="0" y="0"/>
          <a:ext cx="0" cy="0"/>
          <a:chOff x="0" y="0"/>
          <a:chExt cx="0" cy="0"/>
        </a:xfrm>
      </p:grpSpPr>
      <p:sp>
        <p:nvSpPr>
          <p:cNvPr id="330" name="Google Shape;330;p49"/>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Random Forest (RF) Analysis</a:t>
            </a:r>
            <a:endParaRPr b="1"/>
          </a:p>
        </p:txBody>
      </p:sp>
      <p:sp>
        <p:nvSpPr>
          <p:cNvPr id="331" name="Google Shape;331;p49"/>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The RF Analysis, we can view the importance of the individual variables in the classification process</a:t>
            </a:r>
            <a:endParaRPr/>
          </a:p>
          <a:p>
            <a:pPr indent="0" lvl="0" marL="0" rtl="0" algn="l">
              <a:spcBef>
                <a:spcPts val="1600"/>
              </a:spcBef>
              <a:spcAft>
                <a:spcPts val="0"/>
              </a:spcAft>
              <a:buNone/>
            </a:pPr>
            <a:r>
              <a:rPr lang="en"/>
              <a:t>The importance can be shown as the decrease in classification accuracy or decrease in Node Gini (Gini Impurity not the same as Gini Coefficient) via removing that variable from selection process for all Random Trees</a:t>
            </a:r>
            <a:endParaRPr/>
          </a:p>
          <a:p>
            <a:pPr indent="0" lvl="0" marL="0" rtl="0" algn="l">
              <a:spcBef>
                <a:spcPts val="1600"/>
              </a:spcBef>
              <a:spcAft>
                <a:spcPts val="0"/>
              </a:spcAft>
              <a:buNone/>
            </a:pPr>
            <a:r>
              <a:rPr lang="en"/>
              <a:t>RF Trees, like regular decision trees can be </a:t>
            </a:r>
            <a:r>
              <a:rPr lang="en">
                <a:solidFill>
                  <a:srgbClr val="FF00FF"/>
                </a:solidFill>
                <a:highlight>
                  <a:srgbClr val="000000"/>
                </a:highlight>
              </a:rPr>
              <a:t>pruned via analyzing the OOB (out of bag) error rate</a:t>
            </a:r>
            <a:r>
              <a:rPr lang="en"/>
              <a:t> as a function of total number of nodes</a:t>
            </a:r>
            <a:endParaRPr/>
          </a:p>
          <a:p>
            <a:pPr indent="0" lvl="0" marL="0" rtl="0" algn="l">
              <a:spcBef>
                <a:spcPts val="1600"/>
              </a:spcBef>
              <a:spcAft>
                <a:spcPts val="1600"/>
              </a:spcAft>
              <a:buNone/>
            </a:pPr>
            <a:r>
              <a:rPr lang="en">
                <a:solidFill>
                  <a:srgbClr val="FF00FF"/>
                </a:solidFill>
                <a:highlight>
                  <a:srgbClr val="000000"/>
                </a:highlight>
              </a:rPr>
              <a:t>OOB Error is the mean accuracy of the RF to Classify observations</a:t>
            </a:r>
            <a:r>
              <a:rPr lang="en"/>
              <a:t> using all trees in which that observation was not used for development of the tree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35" name="Shape 335"/>
        <p:cNvGrpSpPr/>
        <p:nvPr/>
      </p:nvGrpSpPr>
      <p:grpSpPr>
        <a:xfrm>
          <a:off x="0" y="0"/>
          <a:ext cx="0" cy="0"/>
          <a:chOff x="0" y="0"/>
          <a:chExt cx="0" cy="0"/>
        </a:xfrm>
      </p:grpSpPr>
      <p:sp>
        <p:nvSpPr>
          <p:cNvPr id="336" name="Google Shape;336;p50"/>
          <p:cNvSpPr txBox="1"/>
          <p:nvPr>
            <p:ph type="title"/>
          </p:nvPr>
        </p:nvSpPr>
        <p:spPr>
          <a:xfrm>
            <a:off x="311700" y="441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1"/>
                </a:solidFill>
              </a:rPr>
              <a:t>Plots of Importance of Variables</a:t>
            </a:r>
            <a:endParaRPr b="1">
              <a:solidFill>
                <a:schemeClr val="lt1"/>
              </a:solidFill>
            </a:endParaRPr>
          </a:p>
        </p:txBody>
      </p:sp>
      <p:pic>
        <p:nvPicPr>
          <p:cNvPr id="337" name="Google Shape;337;p50"/>
          <p:cNvPicPr preferRelativeResize="0"/>
          <p:nvPr/>
        </p:nvPicPr>
        <p:blipFill>
          <a:blip r:embed="rId3">
            <a:alphaModFix/>
          </a:blip>
          <a:stretch>
            <a:fillRect/>
          </a:stretch>
        </p:blipFill>
        <p:spPr>
          <a:xfrm>
            <a:off x="627300" y="657325"/>
            <a:ext cx="3679650" cy="3452000"/>
          </a:xfrm>
          <a:prstGeom prst="rect">
            <a:avLst/>
          </a:prstGeom>
          <a:noFill/>
          <a:ln>
            <a:noFill/>
          </a:ln>
        </p:spPr>
      </p:pic>
      <p:pic>
        <p:nvPicPr>
          <p:cNvPr id="338" name="Google Shape;338;p50"/>
          <p:cNvPicPr preferRelativeResize="0"/>
          <p:nvPr/>
        </p:nvPicPr>
        <p:blipFill>
          <a:blip r:embed="rId4">
            <a:alphaModFix/>
          </a:blip>
          <a:stretch>
            <a:fillRect/>
          </a:stretch>
        </p:blipFill>
        <p:spPr>
          <a:xfrm>
            <a:off x="4306950" y="657325"/>
            <a:ext cx="4239350" cy="3452000"/>
          </a:xfrm>
          <a:prstGeom prst="rect">
            <a:avLst/>
          </a:prstGeom>
          <a:noFill/>
          <a:ln>
            <a:noFill/>
          </a:ln>
        </p:spPr>
      </p:pic>
      <p:sp>
        <p:nvSpPr>
          <p:cNvPr id="339" name="Google Shape;339;p50"/>
          <p:cNvSpPr txBox="1"/>
          <p:nvPr/>
        </p:nvSpPr>
        <p:spPr>
          <a:xfrm>
            <a:off x="784750" y="4264925"/>
            <a:ext cx="6781200" cy="49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ld Standard TT"/>
                <a:ea typeface="Old Standard TT"/>
                <a:cs typeface="Old Standard TT"/>
                <a:sym typeface="Old Standard TT"/>
              </a:rPr>
              <a:t>Most important Variables are listed from Top to bottom, the more important a variable is for classification, the farther right its plot point becomes</a:t>
            </a:r>
            <a:endParaRPr>
              <a:solidFill>
                <a:schemeClr val="lt1"/>
              </a:solidFill>
              <a:latin typeface="Old Standard TT"/>
              <a:ea typeface="Old Standard TT"/>
              <a:cs typeface="Old Standard TT"/>
              <a:sym typeface="Old Standard T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5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Plot of OOB Error Rates for Generated RF</a:t>
            </a:r>
            <a:endParaRPr b="1">
              <a:solidFill>
                <a:schemeClr val="lt2"/>
              </a:solidFill>
            </a:endParaRPr>
          </a:p>
        </p:txBody>
      </p:sp>
      <p:sp>
        <p:nvSpPr>
          <p:cNvPr id="345" name="Google Shape;345;p51"/>
          <p:cNvSpPr txBox="1"/>
          <p:nvPr>
            <p:ph idx="1" type="body"/>
          </p:nvPr>
        </p:nvSpPr>
        <p:spPr>
          <a:xfrm>
            <a:off x="311700" y="1171600"/>
            <a:ext cx="33615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can see the </a:t>
            </a:r>
            <a:r>
              <a:rPr lang="en">
                <a:solidFill>
                  <a:srgbClr val="FFFFFF"/>
                </a:solidFill>
                <a:highlight>
                  <a:srgbClr val="000000"/>
                </a:highlight>
              </a:rPr>
              <a:t>T</a:t>
            </a:r>
            <a:r>
              <a:rPr lang="en">
                <a:solidFill>
                  <a:srgbClr val="FFFFFF"/>
                </a:solidFill>
                <a:highlight>
                  <a:srgbClr val="000000"/>
                </a:highlight>
              </a:rPr>
              <a:t>otal OOB Error</a:t>
            </a:r>
            <a:r>
              <a:rPr lang="en"/>
              <a:t> plotted in black</a:t>
            </a:r>
            <a:endParaRPr/>
          </a:p>
          <a:p>
            <a:pPr indent="0" lvl="0" marL="0" rtl="0" algn="l">
              <a:spcBef>
                <a:spcPts val="1600"/>
              </a:spcBef>
              <a:spcAft>
                <a:spcPts val="0"/>
              </a:spcAft>
              <a:buNone/>
            </a:pPr>
            <a:r>
              <a:rPr lang="en">
                <a:solidFill>
                  <a:srgbClr val="000000"/>
                </a:solidFill>
                <a:highlight>
                  <a:srgbClr val="FF0000"/>
                </a:highlight>
              </a:rPr>
              <a:t>False Positive OOB Error is Plotted</a:t>
            </a:r>
            <a:r>
              <a:rPr lang="en"/>
              <a:t> in </a:t>
            </a:r>
            <a:r>
              <a:rPr lang="en">
                <a:solidFill>
                  <a:srgbClr val="FF0000"/>
                </a:solidFill>
              </a:rPr>
              <a:t>Red</a:t>
            </a:r>
            <a:r>
              <a:rPr lang="en"/>
              <a:t> </a:t>
            </a:r>
            <a:endParaRPr/>
          </a:p>
          <a:p>
            <a:pPr indent="0" lvl="0" marL="0" rtl="0" algn="l">
              <a:spcBef>
                <a:spcPts val="1600"/>
              </a:spcBef>
              <a:spcAft>
                <a:spcPts val="0"/>
              </a:spcAft>
              <a:buNone/>
            </a:pPr>
            <a:r>
              <a:rPr lang="en"/>
              <a:t>and </a:t>
            </a:r>
            <a:endParaRPr/>
          </a:p>
          <a:p>
            <a:pPr indent="0" lvl="0" marL="0" rtl="0" algn="l">
              <a:spcBef>
                <a:spcPts val="1600"/>
              </a:spcBef>
              <a:spcAft>
                <a:spcPts val="1600"/>
              </a:spcAft>
              <a:buNone/>
            </a:pPr>
            <a:r>
              <a:rPr lang="en">
                <a:highlight>
                  <a:srgbClr val="00FF00"/>
                </a:highlight>
              </a:rPr>
              <a:t>False Negative Error</a:t>
            </a:r>
            <a:r>
              <a:rPr lang="en"/>
              <a:t> in </a:t>
            </a:r>
            <a:r>
              <a:rPr lang="en">
                <a:solidFill>
                  <a:srgbClr val="42C200"/>
                </a:solidFill>
              </a:rPr>
              <a:t>Green</a:t>
            </a:r>
            <a:endParaRPr>
              <a:solidFill>
                <a:srgbClr val="42C200"/>
              </a:solidFill>
            </a:endParaRPr>
          </a:p>
        </p:txBody>
      </p:sp>
      <p:pic>
        <p:nvPicPr>
          <p:cNvPr id="346" name="Google Shape;346;p51"/>
          <p:cNvPicPr preferRelativeResize="0"/>
          <p:nvPr/>
        </p:nvPicPr>
        <p:blipFill>
          <a:blip r:embed="rId3">
            <a:alphaModFix/>
          </a:blip>
          <a:stretch>
            <a:fillRect/>
          </a:stretch>
        </p:blipFill>
        <p:spPr>
          <a:xfrm>
            <a:off x="3673075" y="1058225"/>
            <a:ext cx="5124450" cy="3924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7" name="Shape 77"/>
        <p:cNvGrpSpPr/>
        <p:nvPr/>
      </p:nvGrpSpPr>
      <p:grpSpPr>
        <a:xfrm>
          <a:off x="0" y="0"/>
          <a:ext cx="0" cy="0"/>
          <a:chOff x="0" y="0"/>
          <a:chExt cx="0" cy="0"/>
        </a:xfrm>
      </p:grpSpPr>
      <p:sp>
        <p:nvSpPr>
          <p:cNvPr id="78" name="Google Shape;78;p16"/>
          <p:cNvSpPr txBox="1"/>
          <p:nvPr>
            <p:ph type="title"/>
          </p:nvPr>
        </p:nvSpPr>
        <p:spPr>
          <a:xfrm>
            <a:off x="311700" y="285750"/>
            <a:ext cx="8520600" cy="613200"/>
          </a:xfrm>
          <a:prstGeom prst="rect">
            <a:avLst/>
          </a:prstGeom>
        </p:spPr>
        <p:txBody>
          <a:bodyPr anchorCtr="0" anchor="t" bIns="91425" lIns="91425" spcFirstLastPara="1" rIns="91425" wrap="square" tIns="91425">
            <a:noAutofit/>
          </a:bodyPr>
          <a:lstStyle/>
          <a:p>
            <a:pPr indent="0" lvl="0" marL="0" rtl="0" algn="ctr">
              <a:lnSpc>
                <a:spcPct val="200000"/>
              </a:lnSpc>
              <a:spcBef>
                <a:spcPts val="0"/>
              </a:spcBef>
              <a:spcAft>
                <a:spcPts val="0"/>
              </a:spcAft>
              <a:buNone/>
            </a:pPr>
            <a:r>
              <a:rPr b="1" lang="en">
                <a:solidFill>
                  <a:srgbClr val="000000"/>
                </a:solidFill>
              </a:rPr>
              <a:t>Classification and Regression Trees (CART)</a:t>
            </a:r>
            <a:endParaRPr b="1">
              <a:solidFill>
                <a:srgbClr val="000000"/>
              </a:solidFill>
            </a:endParaRPr>
          </a:p>
        </p:txBody>
      </p:sp>
      <p:sp>
        <p:nvSpPr>
          <p:cNvPr id="79" name="Google Shape;79;p16"/>
          <p:cNvSpPr txBox="1"/>
          <p:nvPr>
            <p:ph idx="1" type="body"/>
          </p:nvPr>
        </p:nvSpPr>
        <p:spPr>
          <a:xfrm>
            <a:off x="311700" y="1171600"/>
            <a:ext cx="8520600" cy="3972000"/>
          </a:xfrm>
          <a:prstGeom prst="rect">
            <a:avLst/>
          </a:prstGeom>
        </p:spPr>
        <p:txBody>
          <a:bodyPr anchorCtr="0" anchor="t" bIns="91425" lIns="91425" spcFirstLastPara="1" rIns="91425" wrap="square" tIns="91425">
            <a:noAutofit/>
          </a:bodyPr>
          <a:lstStyle/>
          <a:p>
            <a:pPr indent="-342900" lvl="0" marL="457200" rtl="0" algn="l">
              <a:lnSpc>
                <a:spcPct val="175000"/>
              </a:lnSpc>
              <a:spcBef>
                <a:spcPts val="0"/>
              </a:spcBef>
              <a:spcAft>
                <a:spcPts val="0"/>
              </a:spcAft>
              <a:buSzPts val="1800"/>
              <a:buChar char="●"/>
            </a:pPr>
            <a:r>
              <a:rPr lang="en"/>
              <a:t>CART, originally known as </a:t>
            </a:r>
            <a:r>
              <a:rPr lang="en">
                <a:highlight>
                  <a:srgbClr val="FFFFFF"/>
                </a:highlight>
              </a:rPr>
              <a:t>Decision</a:t>
            </a:r>
            <a:r>
              <a:rPr lang="en">
                <a:highlight>
                  <a:srgbClr val="FFFFFF"/>
                </a:highlight>
              </a:rPr>
              <a:t> Tree Classification</a:t>
            </a:r>
            <a:r>
              <a:rPr lang="en"/>
              <a:t>, attempts to </a:t>
            </a:r>
            <a:r>
              <a:rPr lang="en">
                <a:highlight>
                  <a:srgbClr val="FFFFFF"/>
                </a:highlight>
              </a:rPr>
              <a:t>S</a:t>
            </a:r>
            <a:r>
              <a:rPr lang="en">
                <a:highlight>
                  <a:srgbClr val="FFFFFF"/>
                </a:highlight>
              </a:rPr>
              <a:t>plit Data </a:t>
            </a:r>
            <a:endParaRPr>
              <a:highlight>
                <a:srgbClr val="FFFFFF"/>
              </a:highlight>
            </a:endParaRPr>
          </a:p>
          <a:p>
            <a:pPr indent="0" lvl="0" marL="457200" rtl="0" algn="l">
              <a:lnSpc>
                <a:spcPct val="175000"/>
              </a:lnSpc>
              <a:spcBef>
                <a:spcPts val="0"/>
              </a:spcBef>
              <a:spcAft>
                <a:spcPts val="0"/>
              </a:spcAft>
              <a:buNone/>
            </a:pPr>
            <a:r>
              <a:rPr lang="en">
                <a:highlight>
                  <a:srgbClr val="FFFFFF"/>
                </a:highlight>
              </a:rPr>
              <a:t>Into Groups</a:t>
            </a:r>
            <a:r>
              <a:rPr lang="en"/>
              <a:t> based off </a:t>
            </a:r>
            <a:r>
              <a:rPr lang="en">
                <a:highlight>
                  <a:srgbClr val="FFFFFF"/>
                </a:highlight>
              </a:rPr>
              <a:t>O</a:t>
            </a:r>
            <a:r>
              <a:rPr lang="en">
                <a:highlight>
                  <a:srgbClr val="FFFFFF"/>
                </a:highlight>
              </a:rPr>
              <a:t>bserved Features</a:t>
            </a:r>
            <a:r>
              <a:rPr lang="en"/>
              <a:t> variables in data to separate positive and negative responses</a:t>
            </a:r>
            <a:endParaRPr/>
          </a:p>
          <a:p>
            <a:pPr indent="-342900" lvl="0" marL="457200" rtl="0" algn="l">
              <a:lnSpc>
                <a:spcPct val="175000"/>
              </a:lnSpc>
              <a:spcBef>
                <a:spcPts val="0"/>
              </a:spcBef>
              <a:spcAft>
                <a:spcPts val="0"/>
              </a:spcAft>
              <a:buSzPts val="1800"/>
              <a:buChar char="●"/>
            </a:pPr>
            <a:r>
              <a:rPr lang="en"/>
              <a:t> </a:t>
            </a:r>
            <a:r>
              <a:rPr lang="en">
                <a:highlight>
                  <a:srgbClr val="FFFFFF"/>
                </a:highlight>
              </a:rPr>
              <a:t>At each split</a:t>
            </a:r>
            <a:r>
              <a:rPr lang="en"/>
              <a:t> in the data, Decision Trees attempt to pick the attribute that will </a:t>
            </a:r>
            <a:r>
              <a:rPr lang="en">
                <a:highlight>
                  <a:srgbClr val="FFFFFF"/>
                </a:highlight>
              </a:rPr>
              <a:t>M</a:t>
            </a:r>
            <a:r>
              <a:rPr lang="en">
                <a:highlight>
                  <a:srgbClr val="FFFFFF"/>
                </a:highlight>
              </a:rPr>
              <a:t>inimize Overlap</a:t>
            </a:r>
            <a:r>
              <a:rPr lang="en"/>
              <a:t> between the positive and negative responders</a:t>
            </a:r>
            <a:endParaRPr/>
          </a:p>
          <a:p>
            <a:pPr indent="-342900" lvl="0" marL="457200" rtl="0" algn="l">
              <a:lnSpc>
                <a:spcPct val="175000"/>
              </a:lnSpc>
              <a:spcBef>
                <a:spcPts val="0"/>
              </a:spcBef>
              <a:spcAft>
                <a:spcPts val="0"/>
              </a:spcAft>
              <a:buSzPts val="1800"/>
              <a:buChar char="●"/>
            </a:pPr>
            <a:r>
              <a:rPr lang="en"/>
              <a:t>The </a:t>
            </a:r>
            <a:r>
              <a:rPr lang="en">
                <a:highlight>
                  <a:srgbClr val="FFFFFF"/>
                </a:highlight>
              </a:rPr>
              <a:t>Algorithm Recursively Splits</a:t>
            </a:r>
            <a:r>
              <a:rPr lang="en"/>
              <a:t> the data until either all the data has been successfully separated, or the algorithm can no longer find ways to make improvements in both the specificity and sensitivity</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50" name="Shape 350"/>
        <p:cNvGrpSpPr/>
        <p:nvPr/>
      </p:nvGrpSpPr>
      <p:grpSpPr>
        <a:xfrm>
          <a:off x="0" y="0"/>
          <a:ext cx="0" cy="0"/>
          <a:chOff x="0" y="0"/>
          <a:chExt cx="0" cy="0"/>
        </a:xfrm>
      </p:grpSpPr>
      <p:sp>
        <p:nvSpPr>
          <p:cNvPr id="351" name="Google Shape;351;p52"/>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Best Number of Variables Per Tree</a:t>
            </a:r>
            <a:endParaRPr b="1"/>
          </a:p>
        </p:txBody>
      </p:sp>
      <p:sp>
        <p:nvSpPr>
          <p:cNvPr id="352" name="Google Shape;352;p52"/>
          <p:cNvSpPr txBox="1"/>
          <p:nvPr>
            <p:ph idx="1" type="body"/>
          </p:nvPr>
        </p:nvSpPr>
        <p:spPr>
          <a:xfrm>
            <a:off x="311700" y="1171600"/>
            <a:ext cx="32334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can see the OOB Error rate </a:t>
            </a:r>
            <a:r>
              <a:rPr lang="en"/>
              <a:t>Plotted</a:t>
            </a:r>
            <a:r>
              <a:rPr lang="en"/>
              <a:t> as a function of the number of variables to split on per tree</a:t>
            </a:r>
            <a:endParaRPr/>
          </a:p>
          <a:p>
            <a:pPr indent="0" lvl="0" marL="0" rtl="0" algn="l">
              <a:spcBef>
                <a:spcPts val="1600"/>
              </a:spcBef>
              <a:spcAft>
                <a:spcPts val="1600"/>
              </a:spcAft>
              <a:buNone/>
            </a:pPr>
            <a:r>
              <a:rPr lang="en"/>
              <a:t>Best Choice for Variables per Tree is 14</a:t>
            </a:r>
            <a:endParaRPr/>
          </a:p>
        </p:txBody>
      </p:sp>
      <p:pic>
        <p:nvPicPr>
          <p:cNvPr id="353" name="Google Shape;353;p52"/>
          <p:cNvPicPr preferRelativeResize="0"/>
          <p:nvPr/>
        </p:nvPicPr>
        <p:blipFill>
          <a:blip r:embed="rId3">
            <a:alphaModFix/>
          </a:blip>
          <a:stretch>
            <a:fillRect/>
          </a:stretch>
        </p:blipFill>
        <p:spPr>
          <a:xfrm>
            <a:off x="3545150" y="1171600"/>
            <a:ext cx="5124450" cy="3924300"/>
          </a:xfrm>
          <a:prstGeom prst="rect">
            <a:avLst/>
          </a:prstGeom>
          <a:noFill/>
          <a:ln>
            <a:noFill/>
          </a:ln>
        </p:spPr>
      </p:pic>
      <p:sp>
        <p:nvSpPr>
          <p:cNvPr id="354" name="Google Shape;354;p52"/>
          <p:cNvSpPr txBox="1"/>
          <p:nvPr/>
        </p:nvSpPr>
        <p:spPr>
          <a:xfrm>
            <a:off x="4392875" y="1279500"/>
            <a:ext cx="3898200" cy="511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0"/>
              </a:spcAft>
              <a:buClr>
                <a:schemeClr val="dk1"/>
              </a:buClr>
              <a:buSzPts val="1100"/>
              <a:buFont typeface="Arial"/>
              <a:buNone/>
            </a:pPr>
            <a:r>
              <a:rPr lang="en">
                <a:solidFill>
                  <a:schemeClr val="dk1"/>
                </a:solidFill>
              </a:rPr>
              <a:t>OOB Error Rate as a Function of Number Variable Choices Per Random Forest Tree</a:t>
            </a:r>
            <a:endParaRPr>
              <a:solidFill>
                <a:schemeClr val="dk1"/>
              </a:solidFill>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58" name="Shape 358"/>
        <p:cNvGrpSpPr/>
        <p:nvPr/>
      </p:nvGrpSpPr>
      <p:grpSpPr>
        <a:xfrm>
          <a:off x="0" y="0"/>
          <a:ext cx="0" cy="0"/>
          <a:chOff x="0" y="0"/>
          <a:chExt cx="0" cy="0"/>
        </a:xfrm>
      </p:grpSpPr>
      <p:sp>
        <p:nvSpPr>
          <p:cNvPr id="359" name="Google Shape;359;p5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1"/>
                </a:solidFill>
              </a:rPr>
              <a:t>Training Set ROC Curve Random Forest</a:t>
            </a:r>
            <a:endParaRPr b="1">
              <a:solidFill>
                <a:schemeClr val="lt1"/>
              </a:solidFill>
            </a:endParaRPr>
          </a:p>
        </p:txBody>
      </p:sp>
      <p:sp>
        <p:nvSpPr>
          <p:cNvPr id="360" name="Google Shape;360;p53"/>
          <p:cNvSpPr txBox="1"/>
          <p:nvPr>
            <p:ph idx="1" type="body"/>
          </p:nvPr>
        </p:nvSpPr>
        <p:spPr>
          <a:xfrm>
            <a:off x="311700" y="1171600"/>
            <a:ext cx="32847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rPr>
              <a:t>We can see that as expected, by </a:t>
            </a:r>
            <a:r>
              <a:rPr lang="en">
                <a:solidFill>
                  <a:schemeClr val="lt1"/>
                </a:solidFill>
              </a:rPr>
              <a:t>aggregating</a:t>
            </a:r>
            <a:r>
              <a:rPr lang="en">
                <a:solidFill>
                  <a:schemeClr val="lt1"/>
                </a:solidFill>
              </a:rPr>
              <a:t> multiple decision trees, the Wisdom of the Crowd has improved our model over that found in CART with a much higher AUC</a:t>
            </a:r>
            <a:endParaRPr>
              <a:solidFill>
                <a:schemeClr val="lt1"/>
              </a:solidFill>
            </a:endParaRPr>
          </a:p>
        </p:txBody>
      </p:sp>
      <p:pic>
        <p:nvPicPr>
          <p:cNvPr id="361" name="Google Shape;361;p53"/>
          <p:cNvPicPr preferRelativeResize="0"/>
          <p:nvPr/>
        </p:nvPicPr>
        <p:blipFill>
          <a:blip r:embed="rId3">
            <a:alphaModFix/>
          </a:blip>
          <a:stretch>
            <a:fillRect/>
          </a:stretch>
        </p:blipFill>
        <p:spPr>
          <a:xfrm>
            <a:off x="3596325" y="1058225"/>
            <a:ext cx="5124450" cy="3924300"/>
          </a:xfrm>
          <a:prstGeom prst="rect">
            <a:avLst/>
          </a:prstGeom>
          <a:noFill/>
          <a:ln>
            <a:noFill/>
          </a:ln>
        </p:spPr>
      </p:pic>
      <p:cxnSp>
        <p:nvCxnSpPr>
          <p:cNvPr id="362" name="Google Shape;362;p53"/>
          <p:cNvCxnSpPr/>
          <p:nvPr/>
        </p:nvCxnSpPr>
        <p:spPr>
          <a:xfrm rot="10800000">
            <a:off x="4580625" y="1970300"/>
            <a:ext cx="912600" cy="998100"/>
          </a:xfrm>
          <a:prstGeom prst="straightConnector1">
            <a:avLst/>
          </a:prstGeom>
          <a:noFill/>
          <a:ln cap="flat" cmpd="sng" w="9525">
            <a:solidFill>
              <a:schemeClr val="dk2"/>
            </a:solidFill>
            <a:prstDash val="solid"/>
            <a:round/>
            <a:headEnd len="med" w="med" type="none"/>
            <a:tailEnd len="med" w="med" type="triangle"/>
          </a:ln>
        </p:spPr>
      </p:cxnSp>
      <p:sp>
        <p:nvSpPr>
          <p:cNvPr id="363" name="Google Shape;363;p53"/>
          <p:cNvSpPr txBox="1"/>
          <p:nvPr/>
        </p:nvSpPr>
        <p:spPr>
          <a:xfrm>
            <a:off x="4572000" y="2968400"/>
            <a:ext cx="20130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a:t>
            </a:r>
            <a:r>
              <a:rPr lang="en">
                <a:latin typeface="Old Standard TT"/>
                <a:ea typeface="Old Standard TT"/>
                <a:cs typeface="Old Standard TT"/>
                <a:sym typeface="Old Standard TT"/>
              </a:rPr>
              <a:t>0.9710964</a:t>
            </a:r>
            <a:endParaRPr>
              <a:latin typeface="Old Standard TT"/>
              <a:ea typeface="Old Standard TT"/>
              <a:cs typeface="Old Standard TT"/>
              <a:sym typeface="Old Standard TT"/>
            </a:endParaRPr>
          </a:p>
        </p:txBody>
      </p:sp>
      <p:sp>
        <p:nvSpPr>
          <p:cNvPr id="364" name="Google Shape;364;p53"/>
          <p:cNvSpPr txBox="1"/>
          <p:nvPr/>
        </p:nvSpPr>
        <p:spPr>
          <a:xfrm>
            <a:off x="6525325" y="2056475"/>
            <a:ext cx="1876500" cy="19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AUC = </a:t>
            </a:r>
            <a:r>
              <a:rPr lang="en"/>
              <a:t>0.9988522</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Gini = </a:t>
            </a:r>
            <a:r>
              <a:rPr lang="en"/>
              <a:t>0.9977044</a:t>
            </a:r>
            <a:endParaRPr/>
          </a:p>
        </p:txBody>
      </p:sp>
      <p:sp>
        <p:nvSpPr>
          <p:cNvPr id="365" name="Google Shape;365;p53"/>
          <p:cNvSpPr txBox="1"/>
          <p:nvPr/>
        </p:nvSpPr>
        <p:spPr>
          <a:xfrm>
            <a:off x="4495225" y="1171600"/>
            <a:ext cx="4000500" cy="400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1600">
                <a:solidFill>
                  <a:schemeClr val="dk1"/>
                </a:solidFill>
              </a:rPr>
              <a:t>Training S</a:t>
            </a:r>
            <a:r>
              <a:rPr lang="en" sz="1600">
                <a:solidFill>
                  <a:schemeClr val="dk1"/>
                </a:solidFill>
              </a:rPr>
              <a:t>et ROC Curve Random Forest</a:t>
            </a:r>
            <a:endParaRPr sz="1600">
              <a:solidFill>
                <a:schemeClr val="dk1"/>
              </a:solidFill>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5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Random Forest Confusion Matrix</a:t>
            </a:r>
            <a:endParaRPr b="1">
              <a:solidFill>
                <a:schemeClr val="lt2"/>
              </a:solidFill>
            </a:endParaRPr>
          </a:p>
        </p:txBody>
      </p:sp>
      <p:graphicFrame>
        <p:nvGraphicFramePr>
          <p:cNvPr id="371" name="Google Shape;371;p54"/>
          <p:cNvGraphicFramePr/>
          <p:nvPr/>
        </p:nvGraphicFramePr>
        <p:xfrm>
          <a:off x="1088975" y="1171600"/>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381000">
                <a:tc gridSpan="2" rowSpan="2">
                  <a:txBody>
                    <a:bodyPr/>
                    <a:lstStyle/>
                    <a:p>
                      <a:pPr indent="0" lvl="0" marL="0" rtl="0" algn="ctr">
                        <a:spcBef>
                          <a:spcPts val="0"/>
                        </a:spcBef>
                        <a:spcAft>
                          <a:spcPts val="0"/>
                        </a:spcAft>
                        <a:buNone/>
                      </a:pPr>
                      <a:r>
                        <a:rPr lang="en"/>
                        <a:t>Spam Training Data RF Method using Best Accuracy Cutoff</a:t>
                      </a:r>
                      <a:endParaRPr/>
                    </a:p>
                  </a:txBody>
                  <a:tcPr marT="91425" marB="91425" marR="91425" marL="91425" anchor="ctr"/>
                </a:tc>
                <a:tc rowSpan="2" hMerge="1"/>
                <a:tc gridSpan="2">
                  <a:txBody>
                    <a:bodyPr/>
                    <a:lstStyle/>
                    <a:p>
                      <a:pPr indent="0" lvl="0" marL="0" rtl="0" algn="ctr">
                        <a:spcBef>
                          <a:spcPts val="0"/>
                        </a:spcBef>
                        <a:spcAft>
                          <a:spcPts val="0"/>
                        </a:spcAft>
                        <a:buNone/>
                      </a:pPr>
                      <a:r>
                        <a:rPr lang="en"/>
                        <a:t>Predicted Value</a:t>
                      </a:r>
                      <a:endParaRPr/>
                    </a:p>
                  </a:txBody>
                  <a:tcPr marT="91425" marB="91425" marR="91425" marL="91425" anchor="ctr"/>
                </a:tc>
                <a:tc hMerge="1"/>
              </a:tr>
              <a:tr h="381000">
                <a:tc gridSpan="2" vMerge="1"/>
                <a:tc hMerge="1" vMerge="1"/>
                <a:tc>
                  <a:txBody>
                    <a:bodyPr/>
                    <a:lstStyle/>
                    <a:p>
                      <a:pPr indent="0" lvl="0" marL="0" rtl="0" algn="ctr">
                        <a:spcBef>
                          <a:spcPts val="0"/>
                        </a:spcBef>
                        <a:spcAft>
                          <a:spcPts val="0"/>
                        </a:spcAft>
                        <a:buNone/>
                      </a:pPr>
                      <a:r>
                        <a:rPr lang="en"/>
                        <a:t>Normal Email</a:t>
                      </a:r>
                      <a:endParaRPr/>
                    </a:p>
                  </a:txBody>
                  <a:tcPr marT="91425" marB="91425" marR="91425" marL="91425" anchor="ctr"/>
                </a:tc>
                <a:tc>
                  <a:txBody>
                    <a:bodyPr/>
                    <a:lstStyle/>
                    <a:p>
                      <a:pPr indent="0" lvl="0" marL="0" rtl="0" algn="ctr">
                        <a:spcBef>
                          <a:spcPts val="0"/>
                        </a:spcBef>
                        <a:spcAft>
                          <a:spcPts val="0"/>
                        </a:spcAft>
                        <a:buNone/>
                      </a:pPr>
                      <a:r>
                        <a:rPr lang="en"/>
                        <a:t>Spam</a:t>
                      </a:r>
                      <a:endParaRPr/>
                    </a:p>
                  </a:txBody>
                  <a:tcPr marT="91425" marB="91425" marR="91425" marL="91425" anchor="ctr"/>
                </a:tc>
              </a:tr>
              <a:tr h="381000">
                <a:tc rowSpan="2">
                  <a:txBody>
                    <a:bodyPr/>
                    <a:lstStyle/>
                    <a:p>
                      <a:pPr indent="0" lvl="0" marL="0" rtl="0" algn="ctr">
                        <a:spcBef>
                          <a:spcPts val="0"/>
                        </a:spcBef>
                        <a:spcAft>
                          <a:spcPts val="0"/>
                        </a:spcAft>
                        <a:buNone/>
                      </a:pPr>
                      <a:r>
                        <a:rPr lang="en"/>
                        <a:t>Observed Result</a:t>
                      </a:r>
                      <a:endParaRPr/>
                    </a:p>
                  </a:txBody>
                  <a:tcPr marT="91425" marB="91425" marR="91425" marL="91425" anchor="ctr"/>
                </a:tc>
                <a:tc>
                  <a:txBody>
                    <a:bodyPr/>
                    <a:lstStyle/>
                    <a:p>
                      <a:pPr indent="0" lvl="0" marL="0" rtl="0" algn="ctr">
                        <a:spcBef>
                          <a:spcPts val="0"/>
                        </a:spcBef>
                        <a:spcAft>
                          <a:spcPts val="0"/>
                        </a:spcAft>
                        <a:buNone/>
                      </a:pPr>
                      <a:r>
                        <a:rPr lang="en"/>
                        <a:t>Normal Email</a:t>
                      </a:r>
                      <a:endParaRPr/>
                    </a:p>
                  </a:txBody>
                  <a:tcPr marT="91425" marB="91425" marR="91425" marL="91425" anchor="ctr"/>
                </a:tc>
                <a:tc>
                  <a:txBody>
                    <a:bodyPr/>
                    <a:lstStyle/>
                    <a:p>
                      <a:pPr indent="0" lvl="0" marL="0" rtl="0" algn="ctr">
                        <a:spcBef>
                          <a:spcPts val="0"/>
                        </a:spcBef>
                        <a:spcAft>
                          <a:spcPts val="0"/>
                        </a:spcAft>
                        <a:buNone/>
                      </a:pPr>
                      <a:r>
                        <a:rPr lang="en"/>
                        <a:t>2076</a:t>
                      </a:r>
                      <a:endParaRPr/>
                    </a:p>
                  </a:txBody>
                  <a:tcPr marT="91425" marB="91425" marR="91425" marL="91425" anchor="ctr"/>
                </a:tc>
                <a:tc>
                  <a:txBody>
                    <a:bodyPr/>
                    <a:lstStyle/>
                    <a:p>
                      <a:pPr indent="0" lvl="0" marL="0" rtl="0" algn="ctr">
                        <a:spcBef>
                          <a:spcPts val="0"/>
                        </a:spcBef>
                        <a:spcAft>
                          <a:spcPts val="0"/>
                        </a:spcAft>
                        <a:buNone/>
                      </a:pPr>
                      <a:r>
                        <a:rPr lang="en"/>
                        <a:t>15</a:t>
                      </a:r>
                      <a:endParaRPr/>
                    </a:p>
                  </a:txBody>
                  <a:tcPr marT="91425" marB="91425" marR="91425" marL="91425" anchor="ctr"/>
                </a:tc>
              </a:tr>
              <a:tr h="381000">
                <a:tc vMerge="1"/>
                <a:tc>
                  <a:txBody>
                    <a:bodyPr/>
                    <a:lstStyle/>
                    <a:p>
                      <a:pPr indent="0" lvl="0" marL="0" rtl="0" algn="ctr">
                        <a:spcBef>
                          <a:spcPts val="0"/>
                        </a:spcBef>
                        <a:spcAft>
                          <a:spcPts val="0"/>
                        </a:spcAft>
                        <a:buNone/>
                      </a:pPr>
                      <a:r>
                        <a:rPr lang="en"/>
                        <a:t>Spam</a:t>
                      </a:r>
                      <a:endParaRPr/>
                    </a:p>
                  </a:txBody>
                  <a:tcPr marT="91425" marB="91425" marR="91425" marL="91425" anchor="ctr"/>
                </a:tc>
                <a:tc>
                  <a:txBody>
                    <a:bodyPr/>
                    <a:lstStyle/>
                    <a:p>
                      <a:pPr indent="0" lvl="0" marL="0" rtl="0" algn="ctr">
                        <a:spcBef>
                          <a:spcPts val="0"/>
                        </a:spcBef>
                        <a:spcAft>
                          <a:spcPts val="0"/>
                        </a:spcAft>
                        <a:buNone/>
                      </a:pPr>
                      <a:r>
                        <a:rPr lang="en"/>
                        <a:t>33</a:t>
                      </a:r>
                      <a:endParaRPr/>
                    </a:p>
                  </a:txBody>
                  <a:tcPr marT="91425" marB="91425" marR="91425" marL="91425" anchor="ctr"/>
                </a:tc>
                <a:tc>
                  <a:txBody>
                    <a:bodyPr/>
                    <a:lstStyle/>
                    <a:p>
                      <a:pPr indent="0" lvl="0" marL="0" rtl="0" algn="ctr">
                        <a:spcBef>
                          <a:spcPts val="0"/>
                        </a:spcBef>
                        <a:spcAft>
                          <a:spcPts val="0"/>
                        </a:spcAft>
                        <a:buNone/>
                      </a:pPr>
                      <a:r>
                        <a:rPr lang="en"/>
                        <a:t>1327</a:t>
                      </a:r>
                      <a:endParaRPr/>
                    </a:p>
                  </a:txBody>
                  <a:tcPr marT="91425" marB="91425" marR="91425" marL="91425" anchor="ctr"/>
                </a:tc>
              </a:tr>
            </a:tbl>
          </a:graphicData>
        </a:graphic>
      </p:graphicFrame>
      <p:sp>
        <p:nvSpPr>
          <p:cNvPr id="372" name="Google Shape;372;p54"/>
          <p:cNvSpPr txBox="1"/>
          <p:nvPr>
            <p:ph idx="1" type="body"/>
          </p:nvPr>
        </p:nvSpPr>
        <p:spPr>
          <a:xfrm>
            <a:off x="311700" y="2741200"/>
            <a:ext cx="8520600" cy="1827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chemeClr val="lt2"/>
              </a:buClr>
              <a:buSzPts val="1800"/>
              <a:buChar char="●"/>
            </a:pPr>
            <a:r>
              <a:rPr lang="en">
                <a:solidFill>
                  <a:schemeClr val="lt2"/>
                </a:solidFill>
              </a:rPr>
              <a:t>TNR = Specificity = 2076/(15+2076) = </a:t>
            </a:r>
            <a:r>
              <a:rPr lang="en">
                <a:solidFill>
                  <a:schemeClr val="lt2"/>
                </a:solidFill>
              </a:rPr>
              <a:t>0.99282639885</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FPR = 1- </a:t>
            </a:r>
            <a:r>
              <a:rPr lang="en">
                <a:solidFill>
                  <a:schemeClr val="lt2"/>
                </a:solidFill>
              </a:rPr>
              <a:t>Specificity</a:t>
            </a:r>
            <a:r>
              <a:rPr lang="en">
                <a:solidFill>
                  <a:schemeClr val="lt2"/>
                </a:solidFill>
              </a:rPr>
              <a:t> = 15/(2076+15) = </a:t>
            </a:r>
            <a:r>
              <a:rPr lang="en">
                <a:solidFill>
                  <a:schemeClr val="lt2"/>
                </a:solidFill>
              </a:rPr>
              <a:t>0.00717360114</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TPR = Sensitivity = 1327/(33+1327) = </a:t>
            </a:r>
            <a:r>
              <a:rPr lang="en">
                <a:solidFill>
                  <a:schemeClr val="lt2"/>
                </a:solidFill>
              </a:rPr>
              <a:t>0.97573529411</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Accuracy = (2076+1327)/(2076+15+33+1327) = </a:t>
            </a:r>
            <a:r>
              <a:rPr lang="en">
                <a:solidFill>
                  <a:schemeClr val="lt2"/>
                </a:solidFill>
              </a:rPr>
              <a:t>0.98609098811</a:t>
            </a:r>
            <a:endParaRPr>
              <a:solidFill>
                <a:schemeClr val="lt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76" name="Shape 376"/>
        <p:cNvGrpSpPr/>
        <p:nvPr/>
      </p:nvGrpSpPr>
      <p:grpSpPr>
        <a:xfrm>
          <a:off x="0" y="0"/>
          <a:ext cx="0" cy="0"/>
          <a:chOff x="0" y="0"/>
          <a:chExt cx="0" cy="0"/>
        </a:xfrm>
      </p:grpSpPr>
      <p:sp>
        <p:nvSpPr>
          <p:cNvPr id="377" name="Google Shape;377;p5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t>Random Forest </a:t>
            </a:r>
            <a:r>
              <a:rPr b="1" lang="en"/>
              <a:t>ROC Curve Testing Data</a:t>
            </a:r>
            <a:endParaRPr b="1"/>
          </a:p>
          <a:p>
            <a:pPr indent="0" lvl="0" marL="0" rtl="0" algn="l">
              <a:spcBef>
                <a:spcPts val="0"/>
              </a:spcBef>
              <a:spcAft>
                <a:spcPts val="0"/>
              </a:spcAft>
              <a:buNone/>
            </a:pPr>
            <a:r>
              <a:t/>
            </a:r>
            <a:endParaRPr b="1"/>
          </a:p>
        </p:txBody>
      </p:sp>
      <p:sp>
        <p:nvSpPr>
          <p:cNvPr id="378" name="Google Shape;378;p55"/>
          <p:cNvSpPr txBox="1"/>
          <p:nvPr>
            <p:ph idx="1" type="body"/>
          </p:nvPr>
        </p:nvSpPr>
        <p:spPr>
          <a:xfrm>
            <a:off x="311700" y="1171600"/>
            <a:ext cx="33963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Due to minimizing OOB Errors we minimized errors on new data, making the AUC great on the testing set</a:t>
            </a:r>
            <a:endParaRPr/>
          </a:p>
        </p:txBody>
      </p:sp>
      <p:pic>
        <p:nvPicPr>
          <p:cNvPr id="379" name="Google Shape;379;p55"/>
          <p:cNvPicPr preferRelativeResize="0"/>
          <p:nvPr/>
        </p:nvPicPr>
        <p:blipFill>
          <a:blip r:embed="rId3">
            <a:alphaModFix/>
          </a:blip>
          <a:stretch>
            <a:fillRect/>
          </a:stretch>
        </p:blipFill>
        <p:spPr>
          <a:xfrm>
            <a:off x="3707850" y="1171600"/>
            <a:ext cx="5124450" cy="3924300"/>
          </a:xfrm>
          <a:prstGeom prst="rect">
            <a:avLst/>
          </a:prstGeom>
          <a:noFill/>
          <a:ln>
            <a:noFill/>
          </a:ln>
        </p:spPr>
      </p:pic>
      <p:sp>
        <p:nvSpPr>
          <p:cNvPr id="380" name="Google Shape;380;p55"/>
          <p:cNvSpPr txBox="1"/>
          <p:nvPr/>
        </p:nvSpPr>
        <p:spPr>
          <a:xfrm>
            <a:off x="5092300" y="1171600"/>
            <a:ext cx="2584500" cy="400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Clr>
                <a:schemeClr val="dk1"/>
              </a:buClr>
              <a:buSzPts val="1100"/>
              <a:buFont typeface="Arial"/>
              <a:buNone/>
            </a:pPr>
            <a:r>
              <a:rPr lang="en" sz="1600">
                <a:solidFill>
                  <a:schemeClr val="dk1"/>
                </a:solidFill>
              </a:rPr>
              <a:t>Testing set ROC Curve</a:t>
            </a:r>
            <a:endParaRPr sz="1600">
              <a:solidFill>
                <a:schemeClr val="dk1"/>
              </a:solidFill>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cxnSp>
        <p:nvCxnSpPr>
          <p:cNvPr id="381" name="Google Shape;381;p55"/>
          <p:cNvCxnSpPr/>
          <p:nvPr/>
        </p:nvCxnSpPr>
        <p:spPr>
          <a:xfrm rot="10800000">
            <a:off x="4844975" y="2200650"/>
            <a:ext cx="494700" cy="1040700"/>
          </a:xfrm>
          <a:prstGeom prst="straightConnector1">
            <a:avLst/>
          </a:prstGeom>
          <a:noFill/>
          <a:ln cap="flat" cmpd="sng" w="9525">
            <a:solidFill>
              <a:schemeClr val="dk2"/>
            </a:solidFill>
            <a:prstDash val="solid"/>
            <a:round/>
            <a:headEnd len="med" w="med" type="none"/>
            <a:tailEnd len="med" w="med" type="triangle"/>
          </a:ln>
        </p:spPr>
      </p:cxnSp>
      <p:sp>
        <p:nvSpPr>
          <p:cNvPr id="382" name="Google Shape;382;p55"/>
          <p:cNvSpPr txBox="1"/>
          <p:nvPr/>
        </p:nvSpPr>
        <p:spPr>
          <a:xfrm>
            <a:off x="4742600" y="3139000"/>
            <a:ext cx="20130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a:t>
            </a:r>
            <a:r>
              <a:rPr lang="en">
                <a:latin typeface="Old Standard TT"/>
                <a:ea typeface="Old Standard TT"/>
                <a:cs typeface="Old Standard TT"/>
                <a:sym typeface="Old Standard TT"/>
              </a:rPr>
              <a:t>0.87396</a:t>
            </a:r>
            <a:endParaRPr>
              <a:latin typeface="Old Standard TT"/>
              <a:ea typeface="Old Standard TT"/>
              <a:cs typeface="Old Standard TT"/>
              <a:sym typeface="Old Standard TT"/>
            </a:endParaRPr>
          </a:p>
        </p:txBody>
      </p:sp>
      <p:sp>
        <p:nvSpPr>
          <p:cNvPr id="383" name="Google Shape;383;p55"/>
          <p:cNvSpPr txBox="1"/>
          <p:nvPr/>
        </p:nvSpPr>
        <p:spPr>
          <a:xfrm>
            <a:off x="6525325" y="2056475"/>
            <a:ext cx="1876500" cy="19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AUC = </a:t>
            </a:r>
            <a:r>
              <a:rPr lang="en"/>
              <a:t>0.97948</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Gini = </a:t>
            </a:r>
            <a:r>
              <a:rPr lang="en"/>
              <a:t>0.95896</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87" name="Shape 387"/>
        <p:cNvGrpSpPr/>
        <p:nvPr/>
      </p:nvGrpSpPr>
      <p:grpSpPr>
        <a:xfrm>
          <a:off x="0" y="0"/>
          <a:ext cx="0" cy="0"/>
          <a:chOff x="0" y="0"/>
          <a:chExt cx="0" cy="0"/>
        </a:xfrm>
      </p:grpSpPr>
      <p:sp>
        <p:nvSpPr>
          <p:cNvPr id="388" name="Google Shape;388;p5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Random Forest</a:t>
            </a:r>
            <a:r>
              <a:rPr b="1" lang="en">
                <a:solidFill>
                  <a:srgbClr val="FFFFFF"/>
                </a:solidFill>
              </a:rPr>
              <a:t> Testing Data Confusion Matrix</a:t>
            </a:r>
            <a:endParaRPr b="1">
              <a:solidFill>
                <a:srgbClr val="FFFFFF"/>
              </a:solidFill>
            </a:endParaRPr>
          </a:p>
        </p:txBody>
      </p:sp>
      <p:sp>
        <p:nvSpPr>
          <p:cNvPr id="389" name="Google Shape;389;p56"/>
          <p:cNvSpPr txBox="1"/>
          <p:nvPr>
            <p:ph idx="1" type="body"/>
          </p:nvPr>
        </p:nvSpPr>
        <p:spPr>
          <a:xfrm>
            <a:off x="311700" y="3116525"/>
            <a:ext cx="8520600" cy="15153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Clr>
                <a:schemeClr val="lt1"/>
              </a:buClr>
              <a:buSzPts val="1400"/>
              <a:buFont typeface="Arial"/>
              <a:buChar char="●"/>
            </a:pPr>
            <a:r>
              <a:rPr lang="en" sz="1400">
                <a:solidFill>
                  <a:schemeClr val="lt1"/>
                </a:solidFill>
                <a:latin typeface="Arial"/>
                <a:ea typeface="Arial"/>
                <a:cs typeface="Arial"/>
                <a:sym typeface="Arial"/>
              </a:rPr>
              <a:t>TNR = Specificity = 668/(668+29) = </a:t>
            </a:r>
            <a:r>
              <a:rPr lang="en" sz="1400">
                <a:solidFill>
                  <a:schemeClr val="lt1"/>
                </a:solidFill>
                <a:latin typeface="Arial"/>
                <a:ea typeface="Arial"/>
                <a:cs typeface="Arial"/>
                <a:sym typeface="Arial"/>
              </a:rPr>
              <a:t>0.958393113</a:t>
            </a:r>
            <a:endParaRPr sz="1400">
              <a:solidFill>
                <a:schemeClr val="lt1"/>
              </a:solidFill>
              <a:latin typeface="Arial"/>
              <a:ea typeface="Arial"/>
              <a:cs typeface="Arial"/>
              <a:sym typeface="Arial"/>
            </a:endParaRPr>
          </a:p>
          <a:p>
            <a:pPr indent="-317500" lvl="0" marL="457200" rtl="0" algn="l">
              <a:lnSpc>
                <a:spcPct val="200000"/>
              </a:lnSpc>
              <a:spcBef>
                <a:spcPts val="0"/>
              </a:spcBef>
              <a:spcAft>
                <a:spcPts val="0"/>
              </a:spcAft>
              <a:buClr>
                <a:schemeClr val="lt1"/>
              </a:buClr>
              <a:buSzPts val="1400"/>
              <a:buFont typeface="Arial"/>
              <a:buChar char="●"/>
            </a:pPr>
            <a:r>
              <a:rPr lang="en" sz="1400">
                <a:solidFill>
                  <a:schemeClr val="lt1"/>
                </a:solidFill>
                <a:latin typeface="Arial"/>
                <a:ea typeface="Arial"/>
                <a:cs typeface="Arial"/>
                <a:sym typeface="Arial"/>
              </a:rPr>
              <a:t>FPR = 1- Specificity = 29/(668+29) = </a:t>
            </a:r>
            <a:r>
              <a:rPr lang="en" sz="1400">
                <a:solidFill>
                  <a:schemeClr val="lt1"/>
                </a:solidFill>
                <a:latin typeface="Arial"/>
                <a:ea typeface="Arial"/>
                <a:cs typeface="Arial"/>
                <a:sym typeface="Arial"/>
              </a:rPr>
              <a:t>0.041607</a:t>
            </a:r>
            <a:endParaRPr sz="1400">
              <a:solidFill>
                <a:schemeClr val="lt1"/>
              </a:solidFill>
              <a:latin typeface="Arial"/>
              <a:ea typeface="Arial"/>
              <a:cs typeface="Arial"/>
              <a:sym typeface="Arial"/>
            </a:endParaRPr>
          </a:p>
          <a:p>
            <a:pPr indent="-317500" lvl="0" marL="457200" rtl="0" algn="l">
              <a:lnSpc>
                <a:spcPct val="200000"/>
              </a:lnSpc>
              <a:spcBef>
                <a:spcPts val="0"/>
              </a:spcBef>
              <a:spcAft>
                <a:spcPts val="0"/>
              </a:spcAft>
              <a:buClr>
                <a:schemeClr val="lt1"/>
              </a:buClr>
              <a:buSzPts val="1400"/>
              <a:buFont typeface="Arial"/>
              <a:buChar char="●"/>
            </a:pPr>
            <a:r>
              <a:rPr lang="en" sz="1400">
                <a:solidFill>
                  <a:schemeClr val="lt1"/>
                </a:solidFill>
                <a:latin typeface="Arial"/>
                <a:ea typeface="Arial"/>
                <a:cs typeface="Arial"/>
                <a:sym typeface="Arial"/>
              </a:rPr>
              <a:t>TPR = Sensitivity = 406/(47+406) =</a:t>
            </a:r>
            <a:r>
              <a:rPr lang="en" sz="1400">
                <a:solidFill>
                  <a:schemeClr val="lt1"/>
                </a:solidFill>
                <a:latin typeface="Arial"/>
                <a:ea typeface="Arial"/>
                <a:cs typeface="Arial"/>
                <a:sym typeface="Arial"/>
              </a:rPr>
              <a:t>0.896247</a:t>
            </a:r>
            <a:endParaRPr sz="1400">
              <a:solidFill>
                <a:schemeClr val="lt1"/>
              </a:solidFill>
              <a:latin typeface="Arial"/>
              <a:ea typeface="Arial"/>
              <a:cs typeface="Arial"/>
              <a:sym typeface="Arial"/>
            </a:endParaRPr>
          </a:p>
          <a:p>
            <a:pPr indent="-317500" lvl="0" marL="457200" rtl="0" algn="l">
              <a:lnSpc>
                <a:spcPct val="200000"/>
              </a:lnSpc>
              <a:spcBef>
                <a:spcPts val="0"/>
              </a:spcBef>
              <a:spcAft>
                <a:spcPts val="0"/>
              </a:spcAft>
              <a:buClr>
                <a:schemeClr val="lt1"/>
              </a:buClr>
              <a:buSzPts val="1400"/>
              <a:buFont typeface="Arial"/>
              <a:buChar char="●"/>
            </a:pPr>
            <a:r>
              <a:rPr lang="en" sz="1400">
                <a:solidFill>
                  <a:schemeClr val="lt1"/>
                </a:solidFill>
                <a:latin typeface="Arial"/>
                <a:ea typeface="Arial"/>
                <a:cs typeface="Arial"/>
                <a:sym typeface="Arial"/>
              </a:rPr>
              <a:t>Accuracy = (668+406)/(668+29+47+406) = </a:t>
            </a:r>
            <a:r>
              <a:rPr lang="en" sz="1400">
                <a:solidFill>
                  <a:schemeClr val="lt1"/>
                </a:solidFill>
                <a:latin typeface="Arial"/>
                <a:ea typeface="Arial"/>
                <a:cs typeface="Arial"/>
                <a:sym typeface="Arial"/>
              </a:rPr>
              <a:t>0.93391304347</a:t>
            </a:r>
            <a:endParaRPr>
              <a:solidFill>
                <a:schemeClr val="lt1"/>
              </a:solidFill>
            </a:endParaRPr>
          </a:p>
        </p:txBody>
      </p:sp>
      <p:graphicFrame>
        <p:nvGraphicFramePr>
          <p:cNvPr id="390" name="Google Shape;390;p56"/>
          <p:cNvGraphicFramePr/>
          <p:nvPr/>
        </p:nvGraphicFramePr>
        <p:xfrm>
          <a:off x="952500" y="1103325"/>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503300">
                <a:tc gridSpan="2" rowSpan="2">
                  <a:txBody>
                    <a:bodyPr/>
                    <a:lstStyle/>
                    <a:p>
                      <a:pPr indent="0" lvl="0" marL="0" rtl="0" algn="ctr">
                        <a:spcBef>
                          <a:spcPts val="0"/>
                        </a:spcBef>
                        <a:spcAft>
                          <a:spcPts val="0"/>
                        </a:spcAft>
                        <a:buNone/>
                      </a:pPr>
                      <a:r>
                        <a:rPr lang="en">
                          <a:solidFill>
                            <a:schemeClr val="lt1"/>
                          </a:solidFill>
                        </a:rPr>
                        <a:t>Spam Testing Data Random Forest Method using Best Accuracy Cutoff</a:t>
                      </a:r>
                      <a:endParaRPr>
                        <a:solidFill>
                          <a:schemeClr val="lt1"/>
                        </a:solidFill>
                      </a:endParaRPr>
                    </a:p>
                  </a:txBody>
                  <a:tcPr marT="91425" marB="91425" marR="91425" marL="91425" anchor="ctr"/>
                </a:tc>
                <a:tc rowSpan="2" hMerge="1"/>
                <a:tc gridSpan="2">
                  <a:txBody>
                    <a:bodyPr/>
                    <a:lstStyle/>
                    <a:p>
                      <a:pPr indent="0" lvl="0" marL="0" rtl="0" algn="ctr">
                        <a:spcBef>
                          <a:spcPts val="0"/>
                        </a:spcBef>
                        <a:spcAft>
                          <a:spcPts val="0"/>
                        </a:spcAft>
                        <a:buNone/>
                      </a:pPr>
                      <a:r>
                        <a:rPr lang="en">
                          <a:solidFill>
                            <a:schemeClr val="lt1"/>
                          </a:solidFill>
                        </a:rPr>
                        <a:t>Predicted Value</a:t>
                      </a:r>
                      <a:endParaRPr>
                        <a:solidFill>
                          <a:schemeClr val="lt1"/>
                        </a:solidFill>
                      </a:endParaRPr>
                    </a:p>
                  </a:txBody>
                  <a:tcPr marT="91425" marB="91425" marR="91425" marL="91425" anchor="ctr"/>
                </a:tc>
                <a:tc hMerge="1"/>
              </a:tr>
              <a:tr h="503300">
                <a:tc gridSpan="2" vMerge="1"/>
                <a:tc hMerge="1" vMerge="1"/>
                <a:tc>
                  <a:txBody>
                    <a:bodyPr/>
                    <a:lstStyle/>
                    <a:p>
                      <a:pPr indent="0" lvl="0" marL="0" rtl="0" algn="ctr">
                        <a:spcBef>
                          <a:spcPts val="0"/>
                        </a:spcBef>
                        <a:spcAft>
                          <a:spcPts val="0"/>
                        </a:spcAft>
                        <a:buNone/>
                      </a:pPr>
                      <a:r>
                        <a:rPr lang="en">
                          <a:solidFill>
                            <a:schemeClr val="lt1"/>
                          </a:solidFill>
                        </a:rPr>
                        <a:t>Normal Email</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Spam</a:t>
                      </a:r>
                      <a:endParaRPr>
                        <a:solidFill>
                          <a:schemeClr val="lt1"/>
                        </a:solidFill>
                      </a:endParaRPr>
                    </a:p>
                  </a:txBody>
                  <a:tcPr marT="91425" marB="91425" marR="91425" marL="91425" anchor="ctr"/>
                </a:tc>
              </a:tr>
              <a:tr h="503300">
                <a:tc rowSpan="2">
                  <a:txBody>
                    <a:bodyPr/>
                    <a:lstStyle/>
                    <a:p>
                      <a:pPr indent="0" lvl="0" marL="0" rtl="0" algn="ctr">
                        <a:spcBef>
                          <a:spcPts val="0"/>
                        </a:spcBef>
                        <a:spcAft>
                          <a:spcPts val="0"/>
                        </a:spcAft>
                        <a:buNone/>
                      </a:pPr>
                      <a:r>
                        <a:rPr lang="en">
                          <a:solidFill>
                            <a:schemeClr val="lt1"/>
                          </a:solidFill>
                        </a:rPr>
                        <a:t>Observed Result</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Normal Email</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668</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29</a:t>
                      </a:r>
                      <a:endParaRPr>
                        <a:solidFill>
                          <a:schemeClr val="lt1"/>
                        </a:solidFill>
                      </a:endParaRPr>
                    </a:p>
                  </a:txBody>
                  <a:tcPr marT="91425" marB="91425" marR="91425" marL="91425" anchor="ctr"/>
                </a:tc>
              </a:tr>
              <a:tr h="503300">
                <a:tc vMerge="1"/>
                <a:tc>
                  <a:txBody>
                    <a:bodyPr/>
                    <a:lstStyle/>
                    <a:p>
                      <a:pPr indent="0" lvl="0" marL="0" rtl="0" algn="ctr">
                        <a:spcBef>
                          <a:spcPts val="0"/>
                        </a:spcBef>
                        <a:spcAft>
                          <a:spcPts val="0"/>
                        </a:spcAft>
                        <a:buNone/>
                      </a:pPr>
                      <a:r>
                        <a:rPr lang="en">
                          <a:solidFill>
                            <a:schemeClr val="lt1"/>
                          </a:solidFill>
                        </a:rPr>
                        <a:t>Spam</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47</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406</a:t>
                      </a:r>
                      <a:endParaRPr>
                        <a:solidFill>
                          <a:schemeClr val="lt1"/>
                        </a:solidFill>
                      </a:endParaRPr>
                    </a:p>
                  </a:txBody>
                  <a:tcPr marT="91425" marB="91425" marR="91425" marL="91425" anchor="ctr"/>
                </a:tc>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7"/>
          <p:cNvSpPr txBox="1"/>
          <p:nvPr>
            <p:ph type="title"/>
          </p:nvPr>
        </p:nvSpPr>
        <p:spPr>
          <a:xfrm>
            <a:off x="311700" y="12837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Random Forest</a:t>
            </a:r>
            <a:endParaRPr b="1">
              <a:solidFill>
                <a:schemeClr val="lt2"/>
              </a:solidFill>
            </a:endParaRPr>
          </a:p>
          <a:p>
            <a:pPr indent="0" lvl="0" marL="0" rtl="0" algn="ctr">
              <a:spcBef>
                <a:spcPts val="0"/>
              </a:spcBef>
              <a:spcAft>
                <a:spcPts val="0"/>
              </a:spcAft>
              <a:buNone/>
            </a:pPr>
            <a:r>
              <a:rPr b="1" lang="en">
                <a:solidFill>
                  <a:schemeClr val="lt2"/>
                </a:solidFill>
              </a:rPr>
              <a:t>Deviation in Values Between Training &amp; Testing</a:t>
            </a:r>
            <a:endParaRPr b="1">
              <a:solidFill>
                <a:schemeClr val="lt2"/>
              </a:solidFill>
            </a:endParaRPr>
          </a:p>
        </p:txBody>
      </p:sp>
      <p:graphicFrame>
        <p:nvGraphicFramePr>
          <p:cNvPr id="396" name="Google Shape;396;p57"/>
          <p:cNvGraphicFramePr/>
          <p:nvPr/>
        </p:nvGraphicFramePr>
        <p:xfrm>
          <a:off x="833075" y="1211750"/>
          <a:ext cx="3000000" cy="3000000"/>
        </p:xfrm>
        <a:graphic>
          <a:graphicData uri="http://schemas.openxmlformats.org/drawingml/2006/table">
            <a:tbl>
              <a:tblPr>
                <a:noFill/>
                <a:tableStyleId>{DC7049CD-37C0-4B53-897E-30D3DB1DE80B}</a:tableStyleId>
              </a:tblPr>
              <a:tblGrid>
                <a:gridCol w="1447800"/>
                <a:gridCol w="1447800"/>
                <a:gridCol w="1447800"/>
                <a:gridCol w="1447800"/>
                <a:gridCol w="1447800"/>
              </a:tblGrid>
              <a:tr h="381000">
                <a:tc>
                  <a:txBody>
                    <a:bodyPr/>
                    <a:lstStyle/>
                    <a:p>
                      <a:pPr indent="0" lvl="0" marL="0" rtl="0" algn="ctr">
                        <a:spcBef>
                          <a:spcPts val="0"/>
                        </a:spcBef>
                        <a:spcAft>
                          <a:spcPts val="0"/>
                        </a:spcAft>
                        <a:buNone/>
                      </a:pPr>
                      <a:r>
                        <a:rPr lang="en">
                          <a:solidFill>
                            <a:schemeClr val="lt2"/>
                          </a:solidFill>
                        </a:rPr>
                        <a:t>Measure</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Training Set</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Testing Set</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Difference</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Percent Change</a:t>
                      </a:r>
                      <a:endParaRPr>
                        <a:solidFill>
                          <a:schemeClr val="lt2"/>
                        </a:solidFill>
                      </a:endParaRPr>
                    </a:p>
                  </a:txBody>
                  <a:tcPr marT="91425" marB="91425" marR="91425" marL="91425" anchor="ctr"/>
                </a:tc>
              </a:tr>
              <a:tr h="381000">
                <a:tc>
                  <a:txBody>
                    <a:bodyPr/>
                    <a:lstStyle/>
                    <a:p>
                      <a:pPr indent="0" lvl="0" marL="0" rtl="0" algn="ctr">
                        <a:spcBef>
                          <a:spcPts val="0"/>
                        </a:spcBef>
                        <a:spcAft>
                          <a:spcPts val="0"/>
                        </a:spcAft>
                        <a:buNone/>
                      </a:pPr>
                      <a:r>
                        <a:rPr lang="en">
                          <a:solidFill>
                            <a:schemeClr val="lt2"/>
                          </a:solidFill>
                        </a:rPr>
                        <a:t>KS</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0.9710964</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0.87396</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-0.09714</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-10.003%</a:t>
                      </a:r>
                      <a:endParaRPr>
                        <a:solidFill>
                          <a:schemeClr val="lt2"/>
                        </a:solidFill>
                      </a:endParaRPr>
                    </a:p>
                  </a:txBody>
                  <a:tcPr marT="91425" marB="91425" marR="91425" marL="91425" anchor="ctr"/>
                </a:tc>
              </a:tr>
              <a:tr h="381000">
                <a:tc>
                  <a:txBody>
                    <a:bodyPr/>
                    <a:lstStyle/>
                    <a:p>
                      <a:pPr indent="0" lvl="0" marL="0" rtl="0" algn="ctr">
                        <a:spcBef>
                          <a:spcPts val="0"/>
                        </a:spcBef>
                        <a:spcAft>
                          <a:spcPts val="0"/>
                        </a:spcAft>
                        <a:buNone/>
                      </a:pPr>
                      <a:r>
                        <a:rPr lang="en">
                          <a:solidFill>
                            <a:schemeClr val="lt2"/>
                          </a:solidFill>
                        </a:rPr>
                        <a:t>AUC</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0.9988522</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0.97948</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-0.01937</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-1.939%</a:t>
                      </a:r>
                      <a:endParaRPr>
                        <a:solidFill>
                          <a:schemeClr val="lt2"/>
                        </a:solidFill>
                      </a:endParaRPr>
                    </a:p>
                  </a:txBody>
                  <a:tcPr marT="91425" marB="91425" marR="91425" marL="91425" anchor="ctr"/>
                </a:tc>
              </a:tr>
              <a:tr h="381000">
                <a:tc>
                  <a:txBody>
                    <a:bodyPr/>
                    <a:lstStyle/>
                    <a:p>
                      <a:pPr indent="0" lvl="0" marL="0" rtl="0" algn="ctr">
                        <a:spcBef>
                          <a:spcPts val="0"/>
                        </a:spcBef>
                        <a:spcAft>
                          <a:spcPts val="0"/>
                        </a:spcAft>
                        <a:buNone/>
                      </a:pPr>
                      <a:r>
                        <a:rPr lang="en">
                          <a:solidFill>
                            <a:schemeClr val="lt2"/>
                          </a:solidFill>
                        </a:rPr>
                        <a:t>Gini</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0.97948</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0.95896</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-0.02052</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-2.095%</a:t>
                      </a:r>
                      <a:endParaRPr>
                        <a:solidFill>
                          <a:schemeClr val="lt2"/>
                        </a:solidFill>
                      </a:endParaRPr>
                    </a:p>
                  </a:txBody>
                  <a:tcPr marT="91425" marB="91425" marR="91425" marL="91425" anchor="ctr"/>
                </a:tc>
              </a:tr>
              <a:tr h="381000">
                <a:tc>
                  <a:txBody>
                    <a:bodyPr/>
                    <a:lstStyle/>
                    <a:p>
                      <a:pPr indent="0" lvl="0" marL="0" rtl="0" algn="ctr">
                        <a:spcBef>
                          <a:spcPts val="0"/>
                        </a:spcBef>
                        <a:spcAft>
                          <a:spcPts val="0"/>
                        </a:spcAft>
                        <a:buNone/>
                      </a:pPr>
                      <a:r>
                        <a:rPr lang="en">
                          <a:solidFill>
                            <a:schemeClr val="lt2"/>
                          </a:solidFill>
                        </a:rPr>
                        <a:t>Accuracy</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0.98609098811</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0.93391304347</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-0.05218</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-5.291%</a:t>
                      </a:r>
                      <a:endParaRPr>
                        <a:solidFill>
                          <a:schemeClr val="lt2"/>
                        </a:solidFill>
                      </a:endParaRPr>
                    </a:p>
                  </a:txBody>
                  <a:tcPr marT="91425" marB="91425" marR="91425" marL="91425" anchor="ctr"/>
                </a:tc>
              </a:tr>
              <a:tr h="381000">
                <a:tc>
                  <a:txBody>
                    <a:bodyPr/>
                    <a:lstStyle/>
                    <a:p>
                      <a:pPr indent="0" lvl="0" marL="0" rtl="0" algn="ctr">
                        <a:spcBef>
                          <a:spcPts val="0"/>
                        </a:spcBef>
                        <a:spcAft>
                          <a:spcPts val="0"/>
                        </a:spcAft>
                        <a:buNone/>
                      </a:pPr>
                      <a:r>
                        <a:rPr lang="en">
                          <a:solidFill>
                            <a:schemeClr val="lt2"/>
                          </a:solidFill>
                        </a:rPr>
                        <a:t>Sensitivity</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0.97573529411</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0.896247</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-0.07949</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-8.147%</a:t>
                      </a:r>
                      <a:endParaRPr>
                        <a:solidFill>
                          <a:schemeClr val="lt2"/>
                        </a:solidFill>
                      </a:endParaRPr>
                    </a:p>
                  </a:txBody>
                  <a:tcPr marT="91425" marB="91425" marR="91425" marL="91425" anchor="ctr"/>
                </a:tc>
              </a:tr>
              <a:tr h="381000">
                <a:tc>
                  <a:txBody>
                    <a:bodyPr/>
                    <a:lstStyle/>
                    <a:p>
                      <a:pPr indent="0" lvl="0" marL="0" rtl="0" algn="ctr">
                        <a:spcBef>
                          <a:spcPts val="0"/>
                        </a:spcBef>
                        <a:spcAft>
                          <a:spcPts val="0"/>
                        </a:spcAft>
                        <a:buNone/>
                      </a:pPr>
                      <a:r>
                        <a:rPr lang="en">
                          <a:solidFill>
                            <a:schemeClr val="lt2"/>
                          </a:solidFill>
                        </a:rPr>
                        <a:t>Specificity</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0.99282639885</a:t>
                      </a:r>
                      <a:endParaRPr>
                        <a:solidFill>
                          <a:schemeClr val="lt2"/>
                        </a:solidFill>
                      </a:endParaRPr>
                    </a:p>
                  </a:txBody>
                  <a:tcPr marT="91425" marB="91425" marR="91425" marL="91425" anchor="ctr"/>
                </a:tc>
                <a:tc>
                  <a:txBody>
                    <a:bodyPr/>
                    <a:lstStyle/>
                    <a:p>
                      <a:pPr indent="0" lvl="0" marL="0" rtl="0" algn="ctr">
                        <a:spcBef>
                          <a:spcPts val="0"/>
                        </a:spcBef>
                        <a:spcAft>
                          <a:spcPts val="0"/>
                        </a:spcAft>
                        <a:buNone/>
                      </a:pPr>
                      <a:r>
                        <a:rPr lang="en">
                          <a:solidFill>
                            <a:schemeClr val="lt2"/>
                          </a:solidFill>
                        </a:rPr>
                        <a:t>0.958393113</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-0.03443</a:t>
                      </a:r>
                      <a:endParaRPr>
                        <a:solidFill>
                          <a:schemeClr val="lt2"/>
                        </a:solidFill>
                      </a:endParaRPr>
                    </a:p>
                  </a:txBody>
                  <a:tcPr marT="91425" marB="91425" marR="91425" marL="91425" anchor="ctr"/>
                </a:tc>
                <a:tc>
                  <a:txBody>
                    <a:bodyPr/>
                    <a:lstStyle/>
                    <a:p>
                      <a:pPr indent="0" lvl="0" marL="0" rtl="0" algn="ctr">
                        <a:lnSpc>
                          <a:spcPct val="115000"/>
                        </a:lnSpc>
                        <a:spcBef>
                          <a:spcPts val="0"/>
                        </a:spcBef>
                        <a:spcAft>
                          <a:spcPts val="0"/>
                        </a:spcAft>
                        <a:buNone/>
                      </a:pPr>
                      <a:r>
                        <a:rPr lang="en">
                          <a:solidFill>
                            <a:schemeClr val="lt2"/>
                          </a:solidFill>
                        </a:rPr>
                        <a:t>-3.</a:t>
                      </a:r>
                      <a:r>
                        <a:rPr lang="en">
                          <a:solidFill>
                            <a:schemeClr val="lt2"/>
                          </a:solidFill>
                        </a:rPr>
                        <a:t>4</a:t>
                      </a:r>
                      <a:r>
                        <a:rPr lang="en">
                          <a:solidFill>
                            <a:schemeClr val="lt2"/>
                          </a:solidFill>
                        </a:rPr>
                        <a:t>68%</a:t>
                      </a:r>
                      <a:endParaRPr>
                        <a:solidFill>
                          <a:schemeClr val="lt2"/>
                        </a:solidFill>
                      </a:endParaRPr>
                    </a:p>
                  </a:txBody>
                  <a:tcPr marT="91425" marB="91425" marR="91425" marL="91425" anchor="ctr"/>
                </a:tc>
              </a:tr>
            </a:tbl>
          </a:graphicData>
        </a:graphic>
      </p:graphicFrame>
      <p:sp>
        <p:nvSpPr>
          <p:cNvPr id="397" name="Google Shape;397;p57"/>
          <p:cNvSpPr txBox="1"/>
          <p:nvPr/>
        </p:nvSpPr>
        <p:spPr>
          <a:xfrm>
            <a:off x="1842450" y="4538950"/>
            <a:ext cx="5690700" cy="44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Old Standard TT"/>
                <a:ea typeface="Old Standard TT"/>
                <a:cs typeface="Old Standard TT"/>
                <a:sym typeface="Old Standard TT"/>
              </a:rPr>
              <a:t>In total accuracy this is the best model, but not for retention of accuracy on new data, that goes to the Regularization Algorithms</a:t>
            </a:r>
            <a:endParaRPr>
              <a:latin typeface="Old Standard TT"/>
              <a:ea typeface="Old Standard TT"/>
              <a:cs typeface="Old Standard TT"/>
              <a:sym typeface="Old Standard TT"/>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01" name="Shape 401"/>
        <p:cNvGrpSpPr/>
        <p:nvPr/>
      </p:nvGrpSpPr>
      <p:grpSpPr>
        <a:xfrm>
          <a:off x="0" y="0"/>
          <a:ext cx="0" cy="0"/>
          <a:chOff x="0" y="0"/>
          <a:chExt cx="0" cy="0"/>
        </a:xfrm>
      </p:grpSpPr>
      <p:sp>
        <p:nvSpPr>
          <p:cNvPr id="402" name="Google Shape;402;p58"/>
          <p:cNvSpPr txBox="1"/>
          <p:nvPr>
            <p:ph type="title"/>
          </p:nvPr>
        </p:nvSpPr>
        <p:spPr>
          <a:xfrm>
            <a:off x="225325" y="5160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Neural Network Analysis</a:t>
            </a:r>
            <a:endParaRPr b="1"/>
          </a:p>
        </p:txBody>
      </p:sp>
      <p:sp>
        <p:nvSpPr>
          <p:cNvPr id="403" name="Google Shape;403;p58"/>
          <p:cNvSpPr txBox="1"/>
          <p:nvPr>
            <p:ph idx="1" type="body"/>
          </p:nvPr>
        </p:nvSpPr>
        <p:spPr>
          <a:xfrm>
            <a:off x="225325" y="6648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neural network will be computed and analysis will be run as usual with no required work by us to ensure accuracy of the model unlike in CART and RF as we do not need to prune any trees</a:t>
            </a:r>
            <a:endParaRPr/>
          </a:p>
          <a:p>
            <a:pPr indent="0" lvl="0" marL="0" rtl="0" algn="l">
              <a:spcBef>
                <a:spcPts val="1600"/>
              </a:spcBef>
              <a:spcAft>
                <a:spcPts val="0"/>
              </a:spcAft>
              <a:buNone/>
            </a:pPr>
            <a:r>
              <a:rPr lang="en"/>
              <a:t>In order to create the Neural Network it should be noted that the inputs, ie the observations for the independent variables will need to be </a:t>
            </a:r>
            <a:r>
              <a:rPr lang="en">
                <a:highlight>
                  <a:schemeClr val="accent6"/>
                </a:highlight>
              </a:rPr>
              <a:t>scaled to normalize the input vectors</a:t>
            </a:r>
            <a:endParaRPr>
              <a:highlight>
                <a:schemeClr val="accent6"/>
              </a:highlight>
            </a:endParaRPr>
          </a:p>
          <a:p>
            <a:pPr indent="0" lvl="0" marL="0" rtl="0" algn="l">
              <a:spcBef>
                <a:spcPts val="1600"/>
              </a:spcBef>
              <a:spcAft>
                <a:spcPts val="0"/>
              </a:spcAft>
              <a:buNone/>
            </a:pPr>
            <a:r>
              <a:rPr lang="en"/>
              <a:t>For a Neural Network to become accurate it usually </a:t>
            </a:r>
            <a:r>
              <a:rPr lang="en">
                <a:highlight>
                  <a:srgbClr val="FF00FF"/>
                </a:highlight>
              </a:rPr>
              <a:t>requires many more training observations than other models</a:t>
            </a:r>
            <a:r>
              <a:rPr lang="en"/>
              <a:t>, however the </a:t>
            </a:r>
            <a:r>
              <a:rPr lang="en">
                <a:highlight>
                  <a:srgbClr val="FF00FF"/>
                </a:highlight>
              </a:rPr>
              <a:t>upper limit on accuracy is usually much higher</a:t>
            </a:r>
            <a:endParaRPr>
              <a:highlight>
                <a:srgbClr val="FF00FF"/>
              </a:highlight>
            </a:endParaRPr>
          </a:p>
          <a:p>
            <a:pPr indent="0" lvl="0" marL="0" rtl="0" algn="l">
              <a:spcBef>
                <a:spcPts val="1600"/>
              </a:spcBef>
              <a:spcAft>
                <a:spcPts val="1600"/>
              </a:spcAft>
              <a:buNone/>
            </a:pPr>
            <a:r>
              <a:rPr lang="en"/>
              <a:t>Note that the functions used for producing output at each node are unknown to the user and thus </a:t>
            </a:r>
            <a:r>
              <a:rPr lang="en">
                <a:highlight>
                  <a:srgbClr val="FF00FF"/>
                </a:highlight>
              </a:rPr>
              <a:t>Neural Nets provide no understanding of the model for the user only for the computer</a:t>
            </a:r>
            <a:endParaRPr>
              <a:highlight>
                <a:srgbClr val="FF00FF"/>
              </a:highlight>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07" name="Shape 407"/>
        <p:cNvGrpSpPr/>
        <p:nvPr/>
      </p:nvGrpSpPr>
      <p:grpSpPr>
        <a:xfrm>
          <a:off x="0" y="0"/>
          <a:ext cx="0" cy="0"/>
          <a:chOff x="0" y="0"/>
          <a:chExt cx="0" cy="0"/>
        </a:xfrm>
      </p:grpSpPr>
      <p:sp>
        <p:nvSpPr>
          <p:cNvPr id="408" name="Google Shape;408;p59"/>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Neural Network for Spam Training Data</a:t>
            </a:r>
            <a:endParaRPr b="1">
              <a:solidFill>
                <a:srgbClr val="FFFFFF"/>
              </a:solidFill>
            </a:endParaRPr>
          </a:p>
        </p:txBody>
      </p:sp>
      <p:sp>
        <p:nvSpPr>
          <p:cNvPr id="409" name="Google Shape;409;p59"/>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10" name="Google Shape;410;p59"/>
          <p:cNvPicPr preferRelativeResize="0"/>
          <p:nvPr/>
        </p:nvPicPr>
        <p:blipFill>
          <a:blip r:embed="rId3">
            <a:alphaModFix/>
          </a:blip>
          <a:stretch>
            <a:fillRect/>
          </a:stretch>
        </p:blipFill>
        <p:spPr>
          <a:xfrm>
            <a:off x="1473675" y="1058223"/>
            <a:ext cx="5753100" cy="399480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60"/>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Training Set ROC Plot for Neural Network</a:t>
            </a:r>
            <a:endParaRPr b="1">
              <a:solidFill>
                <a:schemeClr val="lt2"/>
              </a:solidFill>
            </a:endParaRPr>
          </a:p>
        </p:txBody>
      </p:sp>
      <p:sp>
        <p:nvSpPr>
          <p:cNvPr id="416" name="Google Shape;416;p60"/>
          <p:cNvSpPr txBox="1"/>
          <p:nvPr>
            <p:ph idx="1" type="body"/>
          </p:nvPr>
        </p:nvSpPr>
        <p:spPr>
          <a:xfrm>
            <a:off x="311700" y="1180125"/>
            <a:ext cx="34383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2"/>
                </a:solidFill>
              </a:rPr>
              <a:t>This ROC Plot indicates the Neural Network out performs the CART Model but not the RF model on the Training Set</a:t>
            </a:r>
            <a:endParaRPr>
              <a:solidFill>
                <a:schemeClr val="lt2"/>
              </a:solidFill>
            </a:endParaRPr>
          </a:p>
        </p:txBody>
      </p:sp>
      <p:pic>
        <p:nvPicPr>
          <p:cNvPr id="417" name="Google Shape;417;p60"/>
          <p:cNvPicPr preferRelativeResize="0"/>
          <p:nvPr/>
        </p:nvPicPr>
        <p:blipFill>
          <a:blip r:embed="rId3">
            <a:alphaModFix/>
          </a:blip>
          <a:stretch>
            <a:fillRect/>
          </a:stretch>
        </p:blipFill>
        <p:spPr>
          <a:xfrm>
            <a:off x="3749850" y="1117925"/>
            <a:ext cx="5124450" cy="3924300"/>
          </a:xfrm>
          <a:prstGeom prst="rect">
            <a:avLst/>
          </a:prstGeom>
          <a:noFill/>
          <a:ln>
            <a:noFill/>
          </a:ln>
        </p:spPr>
      </p:pic>
      <p:sp>
        <p:nvSpPr>
          <p:cNvPr id="418" name="Google Shape;418;p60"/>
          <p:cNvSpPr txBox="1"/>
          <p:nvPr/>
        </p:nvSpPr>
        <p:spPr>
          <a:xfrm>
            <a:off x="4819375" y="1262425"/>
            <a:ext cx="3292500" cy="435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Clr>
                <a:schemeClr val="dk1"/>
              </a:buClr>
              <a:buSzPts val="1100"/>
              <a:buFont typeface="Arial"/>
              <a:buNone/>
            </a:pPr>
            <a:r>
              <a:rPr lang="en">
                <a:latin typeface="Old Standard TT"/>
                <a:ea typeface="Old Standard TT"/>
                <a:cs typeface="Old Standard TT"/>
                <a:sym typeface="Old Standard TT"/>
              </a:rPr>
              <a:t>Training Set Neural Network ROC Plot</a:t>
            </a:r>
            <a:endParaRPr>
              <a:latin typeface="Old Standard TT"/>
              <a:ea typeface="Old Standard TT"/>
              <a:cs typeface="Old Standard TT"/>
              <a:sym typeface="Old Standard TT"/>
            </a:endParaRPr>
          </a:p>
          <a:p>
            <a:pPr indent="0" lvl="0" marL="0" rtl="0" algn="ctr">
              <a:spcBef>
                <a:spcPts val="1200"/>
              </a:spcBef>
              <a:spcAft>
                <a:spcPts val="0"/>
              </a:spcAft>
              <a:buNone/>
            </a:pPr>
            <a:r>
              <a:t/>
            </a:r>
            <a:endParaRPr>
              <a:latin typeface="Old Standard TT"/>
              <a:ea typeface="Old Standard TT"/>
              <a:cs typeface="Old Standard TT"/>
              <a:sym typeface="Old Standard TT"/>
            </a:endParaRPr>
          </a:p>
        </p:txBody>
      </p:sp>
      <p:cxnSp>
        <p:nvCxnSpPr>
          <p:cNvPr id="419" name="Google Shape;419;p60"/>
          <p:cNvCxnSpPr/>
          <p:nvPr/>
        </p:nvCxnSpPr>
        <p:spPr>
          <a:xfrm rot="10800000">
            <a:off x="4759525" y="2055575"/>
            <a:ext cx="878700" cy="1134600"/>
          </a:xfrm>
          <a:prstGeom prst="straightConnector1">
            <a:avLst/>
          </a:prstGeom>
          <a:noFill/>
          <a:ln cap="flat" cmpd="sng" w="9525">
            <a:solidFill>
              <a:schemeClr val="dk2"/>
            </a:solidFill>
            <a:prstDash val="solid"/>
            <a:round/>
            <a:headEnd len="med" w="med" type="none"/>
            <a:tailEnd len="med" w="med" type="triangle"/>
          </a:ln>
        </p:spPr>
      </p:cxnSp>
      <p:sp>
        <p:nvSpPr>
          <p:cNvPr id="420" name="Google Shape;420;p60"/>
          <p:cNvSpPr txBox="1"/>
          <p:nvPr/>
        </p:nvSpPr>
        <p:spPr>
          <a:xfrm>
            <a:off x="4742600" y="3139000"/>
            <a:ext cx="20130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a:t>
            </a:r>
            <a:r>
              <a:rPr lang="en">
                <a:latin typeface="Old Standard TT"/>
                <a:ea typeface="Old Standard TT"/>
                <a:cs typeface="Old Standard TT"/>
                <a:sym typeface="Old Standard TT"/>
              </a:rPr>
              <a:t>0.9452056</a:t>
            </a:r>
            <a:endParaRPr>
              <a:latin typeface="Old Standard TT"/>
              <a:ea typeface="Old Standard TT"/>
              <a:cs typeface="Old Standard TT"/>
              <a:sym typeface="Old Standard TT"/>
            </a:endParaRPr>
          </a:p>
        </p:txBody>
      </p:sp>
      <p:sp>
        <p:nvSpPr>
          <p:cNvPr id="421" name="Google Shape;421;p60"/>
          <p:cNvSpPr txBox="1"/>
          <p:nvPr/>
        </p:nvSpPr>
        <p:spPr>
          <a:xfrm>
            <a:off x="6849500" y="2055575"/>
            <a:ext cx="1876500" cy="22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AUC = </a:t>
            </a:r>
            <a:r>
              <a:rPr lang="en"/>
              <a:t>0.9855913</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Gini = </a:t>
            </a:r>
            <a:r>
              <a:rPr lang="en"/>
              <a:t>0.9711826</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25" name="Shape 425"/>
        <p:cNvGrpSpPr/>
        <p:nvPr/>
      </p:nvGrpSpPr>
      <p:grpSpPr>
        <a:xfrm>
          <a:off x="0" y="0"/>
          <a:ext cx="0" cy="0"/>
          <a:chOff x="0" y="0"/>
          <a:chExt cx="0" cy="0"/>
        </a:xfrm>
      </p:grpSpPr>
      <p:sp>
        <p:nvSpPr>
          <p:cNvPr id="426" name="Google Shape;426;p6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Neural Network Training Confusion Matrix</a:t>
            </a:r>
            <a:endParaRPr b="1"/>
          </a:p>
        </p:txBody>
      </p:sp>
      <p:sp>
        <p:nvSpPr>
          <p:cNvPr id="427" name="Google Shape;427;p61"/>
          <p:cNvSpPr txBox="1"/>
          <p:nvPr>
            <p:ph idx="1" type="body"/>
          </p:nvPr>
        </p:nvSpPr>
        <p:spPr>
          <a:xfrm>
            <a:off x="311700" y="2741200"/>
            <a:ext cx="8520600" cy="1827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a:t>TNR = Specificity = 2043/(48+2043) = 0.97704447632</a:t>
            </a:r>
            <a:endParaRPr/>
          </a:p>
          <a:p>
            <a:pPr indent="-342900" lvl="0" marL="457200" rtl="0" algn="l">
              <a:lnSpc>
                <a:spcPct val="200000"/>
              </a:lnSpc>
              <a:spcBef>
                <a:spcPts val="0"/>
              </a:spcBef>
              <a:spcAft>
                <a:spcPts val="0"/>
              </a:spcAft>
              <a:buSzPts val="1800"/>
              <a:buChar char="●"/>
            </a:pPr>
            <a:r>
              <a:rPr lang="en"/>
              <a:t>TPR = Sensitivity = 1316/(44+1316) = 0.96764705882</a:t>
            </a:r>
            <a:endParaRPr/>
          </a:p>
          <a:p>
            <a:pPr indent="-342900" lvl="0" marL="457200" rtl="0" algn="l">
              <a:lnSpc>
                <a:spcPct val="200000"/>
              </a:lnSpc>
              <a:spcBef>
                <a:spcPts val="0"/>
              </a:spcBef>
              <a:spcAft>
                <a:spcPts val="0"/>
              </a:spcAft>
              <a:buSzPts val="1800"/>
              <a:buChar char="●"/>
            </a:pPr>
            <a:r>
              <a:rPr lang="en"/>
              <a:t>Accuracy = (2043+1316)/(2043+48+44+1316) = 0.97334106056</a:t>
            </a:r>
            <a:endParaRPr/>
          </a:p>
        </p:txBody>
      </p:sp>
      <p:graphicFrame>
        <p:nvGraphicFramePr>
          <p:cNvPr id="428" name="Google Shape;428;p61"/>
          <p:cNvGraphicFramePr/>
          <p:nvPr/>
        </p:nvGraphicFramePr>
        <p:xfrm>
          <a:off x="1088975" y="1171600"/>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381000">
                <a:tc gridSpan="2" rowSpan="2">
                  <a:txBody>
                    <a:bodyPr/>
                    <a:lstStyle/>
                    <a:p>
                      <a:pPr indent="0" lvl="0" marL="0" rtl="0" algn="ctr">
                        <a:spcBef>
                          <a:spcPts val="0"/>
                        </a:spcBef>
                        <a:spcAft>
                          <a:spcPts val="0"/>
                        </a:spcAft>
                        <a:buNone/>
                      </a:pPr>
                      <a:r>
                        <a:rPr lang="en"/>
                        <a:t>Spam Training Data Neural Network Method using Best Accuracy Cutoff</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rowSpan="2" hMerge="1"/>
                <a:tc gridSpan="2">
                  <a:txBody>
                    <a:bodyPr/>
                    <a:lstStyle/>
                    <a:p>
                      <a:pPr indent="0" lvl="0" marL="0" rtl="0" algn="ctr">
                        <a:spcBef>
                          <a:spcPts val="0"/>
                        </a:spcBef>
                        <a:spcAft>
                          <a:spcPts val="0"/>
                        </a:spcAft>
                        <a:buNone/>
                      </a:pPr>
                      <a:r>
                        <a:rPr lang="en"/>
                        <a:t>Predicted Value</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r>
              <a:tr h="381000">
                <a:tc gridSpan="2" vMerge="1"/>
                <a:tc hMerge="1" vMerge="1"/>
                <a:tc>
                  <a:txBody>
                    <a:bodyPr/>
                    <a:lstStyle/>
                    <a:p>
                      <a:pPr indent="0" lvl="0" marL="0" rtl="0" algn="ctr">
                        <a:spcBef>
                          <a:spcPts val="0"/>
                        </a:spcBef>
                        <a:spcAft>
                          <a:spcPts val="0"/>
                        </a:spcAft>
                        <a:buNone/>
                      </a:pPr>
                      <a:r>
                        <a:rPr lang="en"/>
                        <a:t>Normal Email</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Spam</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rowSpan="2">
                  <a:txBody>
                    <a:bodyPr/>
                    <a:lstStyle/>
                    <a:p>
                      <a:pPr indent="0" lvl="0" marL="0" rtl="0" algn="ctr">
                        <a:spcBef>
                          <a:spcPts val="0"/>
                        </a:spcBef>
                        <a:spcAft>
                          <a:spcPts val="0"/>
                        </a:spcAft>
                        <a:buNone/>
                      </a:pPr>
                      <a:r>
                        <a:rPr lang="en"/>
                        <a:t>Observed Result</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Normal Email</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2043</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48</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vMerge="1"/>
                <a:tc>
                  <a:txBody>
                    <a:bodyPr/>
                    <a:lstStyle/>
                    <a:p>
                      <a:pPr indent="0" lvl="0" marL="0" rtl="0" algn="ctr">
                        <a:spcBef>
                          <a:spcPts val="0"/>
                        </a:spcBef>
                        <a:spcAft>
                          <a:spcPts val="0"/>
                        </a:spcAft>
                        <a:buNone/>
                      </a:pPr>
                      <a:r>
                        <a:rPr lang="en"/>
                        <a:t>Spam</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44</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1316</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Example Decision Tree Using CART</a:t>
            </a:r>
            <a:endParaRPr b="1">
              <a:solidFill>
                <a:srgbClr val="FFFFFF"/>
              </a:solidFill>
            </a:endParaRPr>
          </a:p>
        </p:txBody>
      </p:sp>
      <p:sp>
        <p:nvSpPr>
          <p:cNvPr id="85" name="Google Shape;85;p17"/>
          <p:cNvSpPr txBox="1"/>
          <p:nvPr>
            <p:ph idx="1" type="body"/>
          </p:nvPr>
        </p:nvSpPr>
        <p:spPr>
          <a:xfrm>
            <a:off x="311700" y="1171600"/>
            <a:ext cx="30984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In this tree, the Binary Observations represent Positive (1) and Negative (0) Observations in the Response Variable</a:t>
            </a:r>
            <a:endParaRPr>
              <a:solidFill>
                <a:schemeClr val="lt2"/>
              </a:solidFill>
            </a:endParaRPr>
          </a:p>
          <a:p>
            <a:pPr indent="0" lvl="0" marL="0" rtl="0" algn="l">
              <a:spcBef>
                <a:spcPts val="1600"/>
              </a:spcBef>
              <a:spcAft>
                <a:spcPts val="0"/>
              </a:spcAft>
              <a:buNone/>
            </a:pPr>
            <a:r>
              <a:t/>
            </a:r>
            <a:endParaRPr>
              <a:solidFill>
                <a:schemeClr val="lt2"/>
              </a:solidFill>
            </a:endParaRPr>
          </a:p>
          <a:p>
            <a:pPr indent="0" lvl="0" marL="0" rtl="0" algn="l">
              <a:spcBef>
                <a:spcPts val="1600"/>
              </a:spcBef>
              <a:spcAft>
                <a:spcPts val="1600"/>
              </a:spcAft>
              <a:buNone/>
            </a:pPr>
            <a:r>
              <a:rPr lang="en">
                <a:solidFill>
                  <a:schemeClr val="lt2"/>
                </a:solidFill>
              </a:rPr>
              <a:t>Color and being Underlined are properties an observation may have</a:t>
            </a:r>
            <a:endParaRPr>
              <a:solidFill>
                <a:schemeClr val="lt2"/>
              </a:solidFill>
            </a:endParaRPr>
          </a:p>
        </p:txBody>
      </p:sp>
      <p:pic>
        <p:nvPicPr>
          <p:cNvPr id="86" name="Google Shape;86;p17"/>
          <p:cNvPicPr preferRelativeResize="0"/>
          <p:nvPr/>
        </p:nvPicPr>
        <p:blipFill>
          <a:blip r:embed="rId3">
            <a:alphaModFix/>
          </a:blip>
          <a:stretch>
            <a:fillRect/>
          </a:stretch>
        </p:blipFill>
        <p:spPr>
          <a:xfrm>
            <a:off x="3447750" y="1171600"/>
            <a:ext cx="5384550" cy="3316075"/>
          </a:xfrm>
          <a:prstGeom prst="rect">
            <a:avLst/>
          </a:prstGeom>
          <a:noFill/>
          <a:ln>
            <a:noFill/>
          </a:ln>
        </p:spPr>
      </p:pic>
      <p:sp>
        <p:nvSpPr>
          <p:cNvPr id="87" name="Google Shape;87;p17"/>
          <p:cNvSpPr txBox="1"/>
          <p:nvPr/>
        </p:nvSpPr>
        <p:spPr>
          <a:xfrm>
            <a:off x="3063625" y="4403350"/>
            <a:ext cx="6033600" cy="61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Old Standard TT"/>
                <a:ea typeface="Old Standard TT"/>
                <a:cs typeface="Old Standard TT"/>
                <a:sym typeface="Old Standard TT"/>
              </a:rPr>
              <a:t>Source: </a:t>
            </a:r>
            <a:r>
              <a:rPr lang="en" sz="1100" u="sng">
                <a:solidFill>
                  <a:srgbClr val="9900FF"/>
                </a:solidFill>
                <a:hlinkClick r:id="rId4">
                  <a:extLst>
                    <a:ext uri="{A12FA001-AC4F-418D-AE19-62706E023703}">
                      <ahyp:hlinkClr val="tx"/>
                    </a:ext>
                  </a:extLst>
                </a:hlinkClick>
              </a:rPr>
              <a:t>https://towardsdatascience.com/understanding-random-forest-58381e0602d2</a:t>
            </a:r>
            <a:endParaRPr>
              <a:solidFill>
                <a:srgbClr val="9900FF"/>
              </a:solidFill>
              <a:latin typeface="Old Standard TT"/>
              <a:ea typeface="Old Standard TT"/>
              <a:cs typeface="Old Standard TT"/>
              <a:sym typeface="Old Standard TT"/>
            </a:endParaRPr>
          </a:p>
          <a:p>
            <a:pPr indent="0" lvl="0" marL="0" rtl="0" algn="l">
              <a:spcBef>
                <a:spcPts val="0"/>
              </a:spcBef>
              <a:spcAft>
                <a:spcPts val="0"/>
              </a:spcAft>
              <a:buNone/>
            </a:pPr>
            <a:r>
              <a:rPr lang="en">
                <a:solidFill>
                  <a:schemeClr val="lt2"/>
                </a:solidFill>
                <a:latin typeface="Old Standard TT"/>
                <a:ea typeface="Old Standard TT"/>
                <a:cs typeface="Old Standard TT"/>
                <a:sym typeface="Old Standard TT"/>
              </a:rPr>
              <a:t>This Site also offers useful information on the next Algorithm</a:t>
            </a:r>
            <a:endParaRPr>
              <a:solidFill>
                <a:schemeClr val="lt2"/>
              </a:solidFill>
              <a:latin typeface="Old Standard TT"/>
              <a:ea typeface="Old Standard TT"/>
              <a:cs typeface="Old Standard TT"/>
              <a:sym typeface="Old Standard TT"/>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32" name="Shape 432"/>
        <p:cNvGrpSpPr/>
        <p:nvPr/>
      </p:nvGrpSpPr>
      <p:grpSpPr>
        <a:xfrm>
          <a:off x="0" y="0"/>
          <a:ext cx="0" cy="0"/>
          <a:chOff x="0" y="0"/>
          <a:chExt cx="0" cy="0"/>
        </a:xfrm>
      </p:grpSpPr>
      <p:pic>
        <p:nvPicPr>
          <p:cNvPr id="433" name="Google Shape;433;p62"/>
          <p:cNvPicPr preferRelativeResize="0"/>
          <p:nvPr/>
        </p:nvPicPr>
        <p:blipFill>
          <a:blip r:embed="rId3">
            <a:alphaModFix/>
          </a:blip>
          <a:stretch>
            <a:fillRect/>
          </a:stretch>
        </p:blipFill>
        <p:spPr>
          <a:xfrm>
            <a:off x="3277375" y="908050"/>
            <a:ext cx="5124450" cy="3924300"/>
          </a:xfrm>
          <a:prstGeom prst="rect">
            <a:avLst/>
          </a:prstGeom>
          <a:noFill/>
          <a:ln>
            <a:noFill/>
          </a:ln>
        </p:spPr>
      </p:pic>
      <p:sp>
        <p:nvSpPr>
          <p:cNvPr id="434" name="Google Shape;434;p62"/>
          <p:cNvSpPr txBox="1"/>
          <p:nvPr>
            <p:ph type="title"/>
          </p:nvPr>
        </p:nvSpPr>
        <p:spPr>
          <a:xfrm>
            <a:off x="223775" y="29485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1"/>
                </a:solidFill>
              </a:rPr>
              <a:t>Testing Set ROC Curve Neural Network</a:t>
            </a:r>
            <a:endParaRPr b="1">
              <a:solidFill>
                <a:schemeClr val="lt1"/>
              </a:solidFill>
            </a:endParaRPr>
          </a:p>
        </p:txBody>
      </p:sp>
      <p:sp>
        <p:nvSpPr>
          <p:cNvPr id="435" name="Google Shape;435;p62"/>
          <p:cNvSpPr txBox="1"/>
          <p:nvPr>
            <p:ph idx="1" type="body"/>
          </p:nvPr>
        </p:nvSpPr>
        <p:spPr>
          <a:xfrm>
            <a:off x="311700" y="1171600"/>
            <a:ext cx="30531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rPr>
              <a:t>We can see that as expected, by aggregating multiple decision trees, the Wisdom of the Crowd has improved our model over that found in CART with a much higher AUC</a:t>
            </a:r>
            <a:endParaRPr>
              <a:solidFill>
                <a:schemeClr val="lt1"/>
              </a:solidFill>
            </a:endParaRPr>
          </a:p>
        </p:txBody>
      </p:sp>
      <p:cxnSp>
        <p:nvCxnSpPr>
          <p:cNvPr id="436" name="Google Shape;436;p62"/>
          <p:cNvCxnSpPr/>
          <p:nvPr/>
        </p:nvCxnSpPr>
        <p:spPr>
          <a:xfrm rot="10800000">
            <a:off x="4488763" y="1935250"/>
            <a:ext cx="912600" cy="998100"/>
          </a:xfrm>
          <a:prstGeom prst="straightConnector1">
            <a:avLst/>
          </a:prstGeom>
          <a:noFill/>
          <a:ln cap="flat" cmpd="sng" w="9525">
            <a:solidFill>
              <a:schemeClr val="dk2"/>
            </a:solidFill>
            <a:prstDash val="solid"/>
            <a:round/>
            <a:headEnd len="med" w="med" type="none"/>
            <a:tailEnd len="med" w="med" type="triangle"/>
          </a:ln>
        </p:spPr>
      </p:cxnSp>
      <p:sp>
        <p:nvSpPr>
          <p:cNvPr id="437" name="Google Shape;437;p62"/>
          <p:cNvSpPr txBox="1"/>
          <p:nvPr/>
        </p:nvSpPr>
        <p:spPr>
          <a:xfrm>
            <a:off x="4572000" y="2968400"/>
            <a:ext cx="20130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a:t>
            </a:r>
            <a:r>
              <a:rPr lang="en">
                <a:latin typeface="Old Standard TT"/>
                <a:ea typeface="Old Standard TT"/>
                <a:cs typeface="Old Standard TT"/>
                <a:sym typeface="Old Standard TT"/>
              </a:rPr>
              <a:t>0.8478025</a:t>
            </a:r>
            <a:endParaRPr>
              <a:latin typeface="Old Standard TT"/>
              <a:ea typeface="Old Standard TT"/>
              <a:cs typeface="Old Standard TT"/>
              <a:sym typeface="Old Standard TT"/>
            </a:endParaRPr>
          </a:p>
        </p:txBody>
      </p:sp>
      <p:sp>
        <p:nvSpPr>
          <p:cNvPr id="438" name="Google Shape;438;p62"/>
          <p:cNvSpPr txBox="1"/>
          <p:nvPr/>
        </p:nvSpPr>
        <p:spPr>
          <a:xfrm>
            <a:off x="6226375" y="1935250"/>
            <a:ext cx="1876500" cy="19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AUC = </a:t>
            </a:r>
            <a:r>
              <a:rPr lang="en"/>
              <a:t>0.9698519</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Gini = </a:t>
            </a:r>
            <a:r>
              <a:rPr lang="en"/>
              <a:t>0.9397038</a:t>
            </a:r>
            <a:endParaRPr/>
          </a:p>
        </p:txBody>
      </p:sp>
      <p:sp>
        <p:nvSpPr>
          <p:cNvPr id="439" name="Google Shape;439;p62"/>
          <p:cNvSpPr txBox="1"/>
          <p:nvPr/>
        </p:nvSpPr>
        <p:spPr>
          <a:xfrm>
            <a:off x="4264100" y="1057300"/>
            <a:ext cx="3770100" cy="50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1600">
                <a:solidFill>
                  <a:schemeClr val="dk1"/>
                </a:solidFill>
              </a:rPr>
              <a:t>Testing</a:t>
            </a:r>
            <a:r>
              <a:rPr lang="en" sz="1600">
                <a:solidFill>
                  <a:schemeClr val="dk1"/>
                </a:solidFill>
              </a:rPr>
              <a:t> set ROC Curve Neural Network</a:t>
            </a:r>
            <a:endParaRPr sz="1600">
              <a:solidFill>
                <a:schemeClr val="dk1"/>
              </a:solidFill>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6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Neural Network Testing</a:t>
            </a:r>
            <a:r>
              <a:rPr b="1" lang="en">
                <a:solidFill>
                  <a:schemeClr val="lt2"/>
                </a:solidFill>
              </a:rPr>
              <a:t> Confusion Matrix</a:t>
            </a:r>
            <a:endParaRPr b="1">
              <a:solidFill>
                <a:schemeClr val="lt2"/>
              </a:solidFill>
            </a:endParaRPr>
          </a:p>
        </p:txBody>
      </p:sp>
      <p:graphicFrame>
        <p:nvGraphicFramePr>
          <p:cNvPr id="445" name="Google Shape;445;p63"/>
          <p:cNvGraphicFramePr/>
          <p:nvPr/>
        </p:nvGraphicFramePr>
        <p:xfrm>
          <a:off x="1088975" y="1171600"/>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381000">
                <a:tc gridSpan="2" rowSpan="2">
                  <a:txBody>
                    <a:bodyPr/>
                    <a:lstStyle/>
                    <a:p>
                      <a:pPr indent="0" lvl="0" marL="0" rtl="0" algn="ctr">
                        <a:spcBef>
                          <a:spcPts val="0"/>
                        </a:spcBef>
                        <a:spcAft>
                          <a:spcPts val="0"/>
                        </a:spcAft>
                        <a:buNone/>
                      </a:pPr>
                      <a:r>
                        <a:rPr lang="en"/>
                        <a:t>Spam Testing Data Neural Network Method using Best Accuracy Cutoff</a:t>
                      </a:r>
                      <a:endParaRPr/>
                    </a:p>
                  </a:txBody>
                  <a:tcPr marT="91425" marB="91425" marR="91425" marL="91425" anchor="ctr"/>
                </a:tc>
                <a:tc rowSpan="2" hMerge="1"/>
                <a:tc gridSpan="2">
                  <a:txBody>
                    <a:bodyPr/>
                    <a:lstStyle/>
                    <a:p>
                      <a:pPr indent="0" lvl="0" marL="0" rtl="0" algn="ctr">
                        <a:spcBef>
                          <a:spcPts val="0"/>
                        </a:spcBef>
                        <a:spcAft>
                          <a:spcPts val="0"/>
                        </a:spcAft>
                        <a:buNone/>
                      </a:pPr>
                      <a:r>
                        <a:rPr lang="en"/>
                        <a:t>Predicted Value</a:t>
                      </a:r>
                      <a:endParaRPr/>
                    </a:p>
                  </a:txBody>
                  <a:tcPr marT="91425" marB="91425" marR="91425" marL="91425" anchor="ctr"/>
                </a:tc>
                <a:tc hMerge="1"/>
              </a:tr>
              <a:tr h="381000">
                <a:tc gridSpan="2" vMerge="1"/>
                <a:tc hMerge="1" vMerge="1"/>
                <a:tc>
                  <a:txBody>
                    <a:bodyPr/>
                    <a:lstStyle/>
                    <a:p>
                      <a:pPr indent="0" lvl="0" marL="0" rtl="0" algn="ctr">
                        <a:spcBef>
                          <a:spcPts val="0"/>
                        </a:spcBef>
                        <a:spcAft>
                          <a:spcPts val="0"/>
                        </a:spcAft>
                        <a:buNone/>
                      </a:pPr>
                      <a:r>
                        <a:rPr lang="en"/>
                        <a:t>Normal Email</a:t>
                      </a:r>
                      <a:endParaRPr/>
                    </a:p>
                  </a:txBody>
                  <a:tcPr marT="91425" marB="91425" marR="91425" marL="91425" anchor="ctr"/>
                </a:tc>
                <a:tc>
                  <a:txBody>
                    <a:bodyPr/>
                    <a:lstStyle/>
                    <a:p>
                      <a:pPr indent="0" lvl="0" marL="0" rtl="0" algn="ctr">
                        <a:spcBef>
                          <a:spcPts val="0"/>
                        </a:spcBef>
                        <a:spcAft>
                          <a:spcPts val="0"/>
                        </a:spcAft>
                        <a:buNone/>
                      </a:pPr>
                      <a:r>
                        <a:rPr lang="en"/>
                        <a:t>Spam</a:t>
                      </a:r>
                      <a:endParaRPr/>
                    </a:p>
                  </a:txBody>
                  <a:tcPr marT="91425" marB="91425" marR="91425" marL="91425" anchor="ctr"/>
                </a:tc>
              </a:tr>
              <a:tr h="381000">
                <a:tc rowSpan="2">
                  <a:txBody>
                    <a:bodyPr/>
                    <a:lstStyle/>
                    <a:p>
                      <a:pPr indent="0" lvl="0" marL="0" rtl="0" algn="ctr">
                        <a:spcBef>
                          <a:spcPts val="0"/>
                        </a:spcBef>
                        <a:spcAft>
                          <a:spcPts val="0"/>
                        </a:spcAft>
                        <a:buNone/>
                      </a:pPr>
                      <a:r>
                        <a:rPr lang="en"/>
                        <a:t>Observed Result</a:t>
                      </a:r>
                      <a:endParaRPr/>
                    </a:p>
                  </a:txBody>
                  <a:tcPr marT="91425" marB="91425" marR="91425" marL="91425" anchor="ctr"/>
                </a:tc>
                <a:tc>
                  <a:txBody>
                    <a:bodyPr/>
                    <a:lstStyle/>
                    <a:p>
                      <a:pPr indent="0" lvl="0" marL="0" rtl="0" algn="ctr">
                        <a:spcBef>
                          <a:spcPts val="0"/>
                        </a:spcBef>
                        <a:spcAft>
                          <a:spcPts val="0"/>
                        </a:spcAft>
                        <a:buNone/>
                      </a:pPr>
                      <a:r>
                        <a:rPr lang="en"/>
                        <a:t>Normal Email</a:t>
                      </a:r>
                      <a:endParaRPr/>
                    </a:p>
                  </a:txBody>
                  <a:tcPr marT="91425" marB="91425" marR="91425" marL="91425" anchor="ctr"/>
                </a:tc>
                <a:tc>
                  <a:txBody>
                    <a:bodyPr/>
                    <a:lstStyle/>
                    <a:p>
                      <a:pPr indent="0" lvl="0" marL="0" rtl="0" algn="ctr">
                        <a:spcBef>
                          <a:spcPts val="0"/>
                        </a:spcBef>
                        <a:spcAft>
                          <a:spcPts val="0"/>
                        </a:spcAft>
                        <a:buNone/>
                      </a:pPr>
                      <a:r>
                        <a:rPr lang="en"/>
                        <a:t>619</a:t>
                      </a:r>
                      <a:endParaRPr/>
                    </a:p>
                  </a:txBody>
                  <a:tcPr marT="91425" marB="91425" marR="91425" marL="91425" anchor="ctr"/>
                </a:tc>
                <a:tc>
                  <a:txBody>
                    <a:bodyPr/>
                    <a:lstStyle/>
                    <a:p>
                      <a:pPr indent="0" lvl="0" marL="0" rtl="0" algn="ctr">
                        <a:spcBef>
                          <a:spcPts val="0"/>
                        </a:spcBef>
                        <a:spcAft>
                          <a:spcPts val="0"/>
                        </a:spcAft>
                        <a:buNone/>
                      </a:pPr>
                      <a:r>
                        <a:rPr lang="en"/>
                        <a:t>78</a:t>
                      </a:r>
                      <a:endParaRPr/>
                    </a:p>
                  </a:txBody>
                  <a:tcPr marT="91425" marB="91425" marR="91425" marL="91425" anchor="ctr"/>
                </a:tc>
              </a:tr>
              <a:tr h="381000">
                <a:tc vMerge="1"/>
                <a:tc>
                  <a:txBody>
                    <a:bodyPr/>
                    <a:lstStyle/>
                    <a:p>
                      <a:pPr indent="0" lvl="0" marL="0" rtl="0" algn="ctr">
                        <a:spcBef>
                          <a:spcPts val="0"/>
                        </a:spcBef>
                        <a:spcAft>
                          <a:spcPts val="0"/>
                        </a:spcAft>
                        <a:buNone/>
                      </a:pPr>
                      <a:r>
                        <a:rPr lang="en"/>
                        <a:t>Spam</a:t>
                      </a:r>
                      <a:endParaRPr/>
                    </a:p>
                  </a:txBody>
                  <a:tcPr marT="91425" marB="91425" marR="91425" marL="91425" anchor="ctr"/>
                </a:tc>
                <a:tc>
                  <a:txBody>
                    <a:bodyPr/>
                    <a:lstStyle/>
                    <a:p>
                      <a:pPr indent="0" lvl="0" marL="0" rtl="0" algn="ctr">
                        <a:spcBef>
                          <a:spcPts val="0"/>
                        </a:spcBef>
                        <a:spcAft>
                          <a:spcPts val="0"/>
                        </a:spcAft>
                        <a:buNone/>
                      </a:pPr>
                      <a:r>
                        <a:rPr lang="en"/>
                        <a:t>24</a:t>
                      </a:r>
                      <a:endParaRPr/>
                    </a:p>
                  </a:txBody>
                  <a:tcPr marT="91425" marB="91425" marR="91425" marL="91425" anchor="ctr"/>
                </a:tc>
                <a:tc>
                  <a:txBody>
                    <a:bodyPr/>
                    <a:lstStyle/>
                    <a:p>
                      <a:pPr indent="0" lvl="0" marL="0" rtl="0" algn="ctr">
                        <a:spcBef>
                          <a:spcPts val="0"/>
                        </a:spcBef>
                        <a:spcAft>
                          <a:spcPts val="0"/>
                        </a:spcAft>
                        <a:buNone/>
                      </a:pPr>
                      <a:r>
                        <a:rPr lang="en"/>
                        <a:t>429</a:t>
                      </a:r>
                      <a:endParaRPr/>
                    </a:p>
                  </a:txBody>
                  <a:tcPr marT="91425" marB="91425" marR="91425" marL="91425" anchor="ctr"/>
                </a:tc>
              </a:tr>
            </a:tbl>
          </a:graphicData>
        </a:graphic>
      </p:graphicFrame>
      <p:sp>
        <p:nvSpPr>
          <p:cNvPr id="446" name="Google Shape;446;p63"/>
          <p:cNvSpPr txBox="1"/>
          <p:nvPr>
            <p:ph idx="1" type="body"/>
          </p:nvPr>
        </p:nvSpPr>
        <p:spPr>
          <a:xfrm>
            <a:off x="311700" y="2741200"/>
            <a:ext cx="8520600" cy="1827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chemeClr val="lt2"/>
              </a:buClr>
              <a:buSzPts val="1800"/>
              <a:buChar char="●"/>
            </a:pPr>
            <a:r>
              <a:rPr lang="en">
                <a:solidFill>
                  <a:schemeClr val="lt2"/>
                </a:solidFill>
              </a:rPr>
              <a:t>TNR = Specificity = 619/(619+78) = </a:t>
            </a:r>
            <a:r>
              <a:rPr lang="en">
                <a:solidFill>
                  <a:schemeClr val="lt2"/>
                </a:solidFill>
              </a:rPr>
              <a:t>0.88809182209</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TPR = Sensitivity = 429/(24+429) = </a:t>
            </a:r>
            <a:r>
              <a:rPr lang="en">
                <a:solidFill>
                  <a:schemeClr val="lt2"/>
                </a:solidFill>
              </a:rPr>
              <a:t>0.94701986755</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Accuracy = (619+429)/(619+78+24+429) = </a:t>
            </a:r>
            <a:r>
              <a:rPr lang="en">
                <a:solidFill>
                  <a:schemeClr val="lt2"/>
                </a:solidFill>
              </a:rPr>
              <a:t>0.91130434782</a:t>
            </a:r>
            <a:endParaRPr>
              <a:solidFill>
                <a:schemeClr val="lt2"/>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50" name="Shape 450"/>
        <p:cNvGrpSpPr/>
        <p:nvPr/>
      </p:nvGrpSpPr>
      <p:grpSpPr>
        <a:xfrm>
          <a:off x="0" y="0"/>
          <a:ext cx="0" cy="0"/>
          <a:chOff x="0" y="0"/>
          <a:chExt cx="0" cy="0"/>
        </a:xfrm>
      </p:grpSpPr>
      <p:sp>
        <p:nvSpPr>
          <p:cNvPr id="451" name="Google Shape;451;p64"/>
          <p:cNvSpPr txBox="1"/>
          <p:nvPr>
            <p:ph type="title"/>
          </p:nvPr>
        </p:nvSpPr>
        <p:spPr>
          <a:xfrm>
            <a:off x="369275" y="11875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000000"/>
                </a:solidFill>
              </a:rPr>
              <a:t>Neural Net</a:t>
            </a:r>
            <a:endParaRPr b="1">
              <a:solidFill>
                <a:srgbClr val="000000"/>
              </a:solidFill>
            </a:endParaRPr>
          </a:p>
          <a:p>
            <a:pPr indent="0" lvl="0" marL="0" rtl="0" algn="ctr">
              <a:spcBef>
                <a:spcPts val="0"/>
              </a:spcBef>
              <a:spcAft>
                <a:spcPts val="0"/>
              </a:spcAft>
              <a:buNone/>
            </a:pPr>
            <a:r>
              <a:rPr b="1" lang="en">
                <a:solidFill>
                  <a:srgbClr val="000000"/>
                </a:solidFill>
              </a:rPr>
              <a:t>Deviation in Values Between Training &amp; Testing</a:t>
            </a:r>
            <a:endParaRPr b="1">
              <a:solidFill>
                <a:srgbClr val="000000"/>
              </a:solidFill>
            </a:endParaRPr>
          </a:p>
        </p:txBody>
      </p:sp>
      <p:graphicFrame>
        <p:nvGraphicFramePr>
          <p:cNvPr id="452" name="Google Shape;452;p64"/>
          <p:cNvGraphicFramePr/>
          <p:nvPr/>
        </p:nvGraphicFramePr>
        <p:xfrm>
          <a:off x="833075" y="1211750"/>
          <a:ext cx="3000000" cy="3000000"/>
        </p:xfrm>
        <a:graphic>
          <a:graphicData uri="http://schemas.openxmlformats.org/drawingml/2006/table">
            <a:tbl>
              <a:tblPr>
                <a:noFill/>
                <a:tableStyleId>{DC7049CD-37C0-4B53-897E-30D3DB1DE80B}</a:tableStyleId>
              </a:tblPr>
              <a:tblGrid>
                <a:gridCol w="1447800"/>
                <a:gridCol w="1447800"/>
                <a:gridCol w="1447800"/>
                <a:gridCol w="1447800"/>
                <a:gridCol w="1447800"/>
              </a:tblGrid>
              <a:tr h="381000">
                <a:tc>
                  <a:txBody>
                    <a:bodyPr/>
                    <a:lstStyle/>
                    <a:p>
                      <a:pPr indent="0" lvl="0" marL="0" rtl="0" algn="ctr">
                        <a:spcBef>
                          <a:spcPts val="0"/>
                        </a:spcBef>
                        <a:spcAft>
                          <a:spcPts val="0"/>
                        </a:spcAft>
                        <a:buNone/>
                      </a:pPr>
                      <a:r>
                        <a:rPr lang="en"/>
                        <a:t>Measure</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Training Set</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Testing Set</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Difference</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Percent Change</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KS</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0.9452056</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0.8478025</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-0.0974031</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-10.305%</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AUC</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0.9855913</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0.9698519</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-0.0157394</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-1.597%</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Gini</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0.9711826</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0.9397038</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-0.0314788</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-3.241%</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Accuracy</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0.97334106056</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0.91130434782</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-0.06203671274</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-6.374%</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Sensitivity</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0.96764705882</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0.94701986755</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-0.02062719127</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-2.132%</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Specificity</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0.97704447632</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0.88809182209</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-0.08895265423</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t>-9.104%</a:t>
                      </a:r>
                      <a:endParaRPr sz="1300"/>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56" name="Shape 456"/>
        <p:cNvGrpSpPr/>
        <p:nvPr/>
      </p:nvGrpSpPr>
      <p:grpSpPr>
        <a:xfrm>
          <a:off x="0" y="0"/>
          <a:ext cx="0" cy="0"/>
          <a:chOff x="0" y="0"/>
          <a:chExt cx="0" cy="0"/>
        </a:xfrm>
      </p:grpSpPr>
      <p:sp>
        <p:nvSpPr>
          <p:cNvPr id="457" name="Google Shape;457;p6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1"/>
                </a:solidFill>
              </a:rPr>
              <a:t>Ridge Regression Analysis</a:t>
            </a:r>
            <a:endParaRPr b="1">
              <a:solidFill>
                <a:schemeClr val="lt1"/>
              </a:solidFill>
            </a:endParaRPr>
          </a:p>
        </p:txBody>
      </p:sp>
      <p:sp>
        <p:nvSpPr>
          <p:cNvPr id="458" name="Google Shape;458;p65"/>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lt2"/>
                </a:solidFill>
              </a:rPr>
              <a:t>Under </a:t>
            </a:r>
            <a:r>
              <a:rPr lang="en">
                <a:highlight>
                  <a:schemeClr val="accent6"/>
                </a:highlight>
              </a:rPr>
              <a:t>Ridge regression none of the variables are removed</a:t>
            </a:r>
            <a:r>
              <a:rPr lang="en">
                <a:solidFill>
                  <a:schemeClr val="lt2"/>
                </a:solidFill>
              </a:rPr>
              <a:t> from the model</a:t>
            </a:r>
            <a:endParaRPr>
              <a:solidFill>
                <a:schemeClr val="lt2"/>
              </a:solidFill>
            </a:endParaRPr>
          </a:p>
          <a:p>
            <a:pPr indent="0" lvl="0" marL="0" rtl="0" algn="l">
              <a:lnSpc>
                <a:spcPct val="200000"/>
              </a:lnSpc>
              <a:spcBef>
                <a:spcPts val="1600"/>
              </a:spcBef>
              <a:spcAft>
                <a:spcPts val="0"/>
              </a:spcAft>
              <a:buNone/>
            </a:pPr>
            <a:r>
              <a:rPr lang="en">
                <a:solidFill>
                  <a:schemeClr val="lt2"/>
                </a:solidFill>
              </a:rPr>
              <a:t>Ridge models suffer from </a:t>
            </a:r>
            <a:r>
              <a:rPr lang="en">
                <a:highlight>
                  <a:schemeClr val="accent6"/>
                </a:highlight>
              </a:rPr>
              <a:t>excessive complexity</a:t>
            </a:r>
            <a:r>
              <a:rPr lang="en">
                <a:solidFill>
                  <a:schemeClr val="lt2"/>
                </a:solidFill>
              </a:rPr>
              <a:t> and often result in over-fitting</a:t>
            </a:r>
            <a:endParaRPr>
              <a:solidFill>
                <a:schemeClr val="lt2"/>
              </a:solidFill>
            </a:endParaRPr>
          </a:p>
          <a:p>
            <a:pPr indent="0" lvl="0" marL="0" rtl="0" algn="l">
              <a:lnSpc>
                <a:spcPct val="200000"/>
              </a:lnSpc>
              <a:spcBef>
                <a:spcPts val="1600"/>
              </a:spcBef>
              <a:spcAft>
                <a:spcPts val="1600"/>
              </a:spcAft>
              <a:buNone/>
            </a:pPr>
            <a:r>
              <a:rPr lang="en">
                <a:solidFill>
                  <a:schemeClr val="lt2"/>
                </a:solidFill>
              </a:rPr>
              <a:t>To Maximize Accuracy the Complexity parameter coefficient λ must be tuned to the correct value to find the most effective model</a:t>
            </a:r>
            <a:endParaRPr>
              <a:solidFill>
                <a:schemeClr val="lt2"/>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66"/>
          <p:cNvSpPr txBox="1"/>
          <p:nvPr>
            <p:ph type="title"/>
          </p:nvPr>
        </p:nvSpPr>
        <p:spPr>
          <a:xfrm>
            <a:off x="258950" y="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Ridge Regression Coefficients</a:t>
            </a:r>
            <a:endParaRPr b="1">
              <a:solidFill>
                <a:schemeClr val="lt2"/>
              </a:solidFill>
            </a:endParaRPr>
          </a:p>
        </p:txBody>
      </p:sp>
      <p:sp>
        <p:nvSpPr>
          <p:cNvPr id="464" name="Google Shape;464;p66"/>
          <p:cNvSpPr txBox="1"/>
          <p:nvPr>
            <p:ph idx="1" type="body"/>
          </p:nvPr>
        </p:nvSpPr>
        <p:spPr>
          <a:xfrm>
            <a:off x="109500" y="0"/>
            <a:ext cx="1877700" cy="3397200"/>
          </a:xfrm>
          <a:prstGeom prst="rect">
            <a:avLst/>
          </a:prstGeom>
        </p:spPr>
        <p:txBody>
          <a:bodyPr anchorCtr="0" anchor="t" bIns="91425" lIns="91425" spcFirstLastPara="1" rIns="91425" wrap="square" tIns="91425">
            <a:noAutofit/>
          </a:bodyPr>
          <a:lstStyle/>
          <a:p>
            <a:pPr indent="0" lvl="0" marL="0" rtl="0" algn="l">
              <a:lnSpc>
                <a:spcPct val="100000"/>
              </a:lnSpc>
              <a:spcBef>
                <a:spcPts val="1200"/>
              </a:spcBef>
              <a:spcAft>
                <a:spcPts val="0"/>
              </a:spcAft>
              <a:buClr>
                <a:schemeClr val="dk1"/>
              </a:buClr>
              <a:buSzPts val="1100"/>
              <a:buFont typeface="Arial"/>
              <a:buNone/>
            </a:pPr>
            <a:r>
              <a:rPr lang="en" sz="700">
                <a:solidFill>
                  <a:srgbClr val="0000FF"/>
                </a:solidFill>
                <a:highlight>
                  <a:srgbClr val="FFFFFF"/>
                </a:highlight>
                <a:latin typeface="Arial"/>
                <a:ea typeface="Arial"/>
                <a:cs typeface="Arial"/>
                <a:sym typeface="Arial"/>
              </a:rPr>
              <a:t>&gt; coef(model)</a:t>
            </a:r>
            <a:endParaRPr sz="700">
              <a:solidFill>
                <a:srgbClr val="0000FF"/>
              </a:solidFill>
              <a:highlight>
                <a:srgbClr val="FFFFFF"/>
              </a:highlight>
              <a:latin typeface="Arial"/>
              <a:ea typeface="Arial"/>
              <a:cs typeface="Arial"/>
              <a:sym typeface="Arial"/>
            </a:endParaRPr>
          </a:p>
          <a:p>
            <a:pPr indent="0" lvl="0" marL="0" rtl="0" algn="l">
              <a:lnSpc>
                <a:spcPct val="100000"/>
              </a:lnSpc>
              <a:spcBef>
                <a:spcPts val="1200"/>
              </a:spcBef>
              <a:spcAft>
                <a:spcPts val="0"/>
              </a:spcAft>
              <a:buClr>
                <a:schemeClr val="dk1"/>
              </a:buClr>
              <a:buSzPts val="1100"/>
              <a:buFont typeface="Arial"/>
              <a:buNone/>
            </a:pPr>
            <a:r>
              <a:rPr lang="en" sz="700">
                <a:highlight>
                  <a:srgbClr val="FFFFFF"/>
                </a:highlight>
                <a:latin typeface="Arial"/>
                <a:ea typeface="Arial"/>
                <a:cs typeface="Arial"/>
                <a:sym typeface="Arial"/>
              </a:rPr>
              <a:t>58 x 1 sparse Matrix of class "dgCMatrix"</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Clr>
                <a:schemeClr val="dk1"/>
              </a:buClr>
              <a:buSzPts val="1100"/>
              <a:buFont typeface="Arial"/>
              <a:buNone/>
            </a:pPr>
            <a:r>
              <a:rPr lang="en" sz="700">
                <a:highlight>
                  <a:srgbClr val="FFFFFF"/>
                </a:highlight>
                <a:latin typeface="Arial"/>
                <a:ea typeface="Arial"/>
                <a:cs typeface="Arial"/>
                <a:sym typeface="Arial"/>
              </a:rPr>
              <a:t>                   	s0</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Clr>
                <a:schemeClr val="dk1"/>
              </a:buClr>
              <a:buSzPts val="1100"/>
              <a:buFont typeface="Arial"/>
              <a:buNone/>
            </a:pPr>
            <a:r>
              <a:rPr lang="en" sz="700">
                <a:highlight>
                  <a:srgbClr val="FFFFFF"/>
                </a:highlight>
                <a:latin typeface="Arial"/>
                <a:ea typeface="Arial"/>
                <a:cs typeface="Arial"/>
                <a:sym typeface="Arial"/>
              </a:rPr>
              <a:t>(Intercept)  1.971755e-01</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Clr>
                <a:schemeClr val="dk1"/>
              </a:buClr>
              <a:buSzPts val="1100"/>
              <a:buFont typeface="Arial"/>
              <a:buNone/>
            </a:pPr>
            <a:r>
              <a:rPr lang="en" sz="700">
                <a:highlight>
                  <a:srgbClr val="FFFFFF"/>
                </a:highlight>
                <a:latin typeface="Arial"/>
                <a:ea typeface="Arial"/>
                <a:cs typeface="Arial"/>
                <a:sym typeface="Arial"/>
              </a:rPr>
              <a:t>V1      	-4.410549e-02</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Clr>
                <a:schemeClr val="dk1"/>
              </a:buClr>
              <a:buSzPts val="1100"/>
              <a:buFont typeface="Arial"/>
              <a:buNone/>
            </a:pPr>
            <a:r>
              <a:rPr lang="en" sz="700">
                <a:highlight>
                  <a:srgbClr val="FFFFFF"/>
                </a:highlight>
                <a:latin typeface="Arial"/>
                <a:ea typeface="Arial"/>
                <a:cs typeface="Arial"/>
                <a:sym typeface="Arial"/>
              </a:rPr>
              <a:t>V2      	-1.084092e-02</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Clr>
                <a:schemeClr val="dk1"/>
              </a:buClr>
              <a:buSzPts val="1100"/>
              <a:buFont typeface="Arial"/>
              <a:buNone/>
            </a:pPr>
            <a:r>
              <a:rPr lang="en" sz="700">
                <a:highlight>
                  <a:srgbClr val="FFFFFF"/>
                </a:highlight>
                <a:latin typeface="Arial"/>
                <a:ea typeface="Arial"/>
                <a:cs typeface="Arial"/>
                <a:sym typeface="Arial"/>
              </a:rPr>
              <a:t>V3       	3.938390e-02</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Clr>
                <a:schemeClr val="dk1"/>
              </a:buClr>
              <a:buSzPts val="1100"/>
              <a:buFont typeface="Arial"/>
              <a:buNone/>
            </a:pPr>
            <a:r>
              <a:rPr lang="en" sz="700">
                <a:highlight>
                  <a:srgbClr val="FFFFFF"/>
                </a:highlight>
                <a:latin typeface="Arial"/>
                <a:ea typeface="Arial"/>
                <a:cs typeface="Arial"/>
                <a:sym typeface="Arial"/>
              </a:rPr>
              <a:t>V4       	1.382867e-02</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Clr>
                <a:schemeClr val="dk1"/>
              </a:buClr>
              <a:buSzPts val="1100"/>
              <a:buFont typeface="Arial"/>
              <a:buNone/>
            </a:pPr>
            <a:r>
              <a:rPr lang="en" sz="700">
                <a:highlight>
                  <a:srgbClr val="FFFFFF"/>
                </a:highlight>
                <a:latin typeface="Arial"/>
                <a:ea typeface="Arial"/>
                <a:cs typeface="Arial"/>
                <a:sym typeface="Arial"/>
              </a:rPr>
              <a:t>V5       	8.660355e-02</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Clr>
                <a:schemeClr val="dk1"/>
              </a:buClr>
              <a:buSzPts val="1100"/>
              <a:buFont typeface="Arial"/>
              <a:buNone/>
            </a:pPr>
            <a:r>
              <a:rPr lang="en" sz="700">
                <a:highlight>
                  <a:srgbClr val="FFFFFF"/>
                </a:highlight>
                <a:latin typeface="Arial"/>
                <a:ea typeface="Arial"/>
                <a:cs typeface="Arial"/>
                <a:sym typeface="Arial"/>
              </a:rPr>
              <a:t>V6       	1.147219e-01</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Clr>
                <a:schemeClr val="dk1"/>
              </a:buClr>
              <a:buSzPts val="1100"/>
              <a:buFont typeface="Arial"/>
              <a:buNone/>
            </a:pPr>
            <a:r>
              <a:rPr lang="en" sz="700">
                <a:highlight>
                  <a:srgbClr val="FFFFFF"/>
                </a:highlight>
                <a:latin typeface="Arial"/>
                <a:ea typeface="Arial"/>
                <a:cs typeface="Arial"/>
                <a:sym typeface="Arial"/>
              </a:rPr>
              <a:t>V7       	2.030488e-01</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None/>
            </a:pPr>
            <a:r>
              <a:rPr lang="en" sz="700">
                <a:highlight>
                  <a:srgbClr val="FFFFFF"/>
                </a:highlight>
                <a:latin typeface="Arial"/>
                <a:ea typeface="Arial"/>
                <a:cs typeface="Arial"/>
                <a:sym typeface="Arial"/>
              </a:rPr>
              <a:t>V8       	8.176332e-02</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None/>
            </a:pPr>
            <a:r>
              <a:rPr lang="en" sz="700">
                <a:highlight>
                  <a:srgbClr val="FFFFFF"/>
                </a:highlight>
                <a:latin typeface="Arial"/>
                <a:ea typeface="Arial"/>
                <a:cs typeface="Arial"/>
                <a:sym typeface="Arial"/>
              </a:rPr>
              <a:t>V9       	5.524125e-02</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None/>
            </a:pPr>
            <a:r>
              <a:rPr lang="en" sz="700">
                <a:highlight>
                  <a:srgbClr val="FFFFFF"/>
                </a:highlight>
                <a:latin typeface="Arial"/>
                <a:ea typeface="Arial"/>
                <a:cs typeface="Arial"/>
                <a:sym typeface="Arial"/>
              </a:rPr>
              <a:t>V10      	1.927852e-02</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None/>
            </a:pPr>
            <a:r>
              <a:rPr lang="en" sz="700">
                <a:highlight>
                  <a:srgbClr val="FFFFFF"/>
                </a:highlight>
                <a:latin typeface="Arial"/>
                <a:ea typeface="Arial"/>
                <a:cs typeface="Arial"/>
                <a:sym typeface="Arial"/>
              </a:rPr>
              <a:t>V11      	8.075606e-02</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None/>
            </a:pPr>
            <a:r>
              <a:rPr lang="en" sz="700">
                <a:highlight>
                  <a:srgbClr val="FFFFFF"/>
                </a:highlight>
                <a:latin typeface="Arial"/>
                <a:ea typeface="Arial"/>
                <a:cs typeface="Arial"/>
                <a:sym typeface="Arial"/>
              </a:rPr>
              <a:t>V12     	-2.819011e-02</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None/>
            </a:pPr>
            <a:r>
              <a:rPr lang="en" sz="700">
                <a:highlight>
                  <a:srgbClr val="FFFFFF"/>
                </a:highlight>
                <a:latin typeface="Arial"/>
                <a:ea typeface="Arial"/>
                <a:cs typeface="Arial"/>
                <a:sym typeface="Arial"/>
              </a:rPr>
              <a:t>V13      	2.892186e-03</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None/>
            </a:pPr>
            <a:r>
              <a:rPr lang="en" sz="700">
                <a:highlight>
                  <a:srgbClr val="FFFFFF"/>
                </a:highlight>
                <a:latin typeface="Arial"/>
                <a:ea typeface="Arial"/>
                <a:cs typeface="Arial"/>
                <a:sym typeface="Arial"/>
              </a:rPr>
              <a:t>V14  	    1.299994e-02</a:t>
            </a:r>
            <a:endParaRPr sz="700">
              <a:highlight>
                <a:srgbClr val="FFFFFF"/>
              </a:highlight>
              <a:latin typeface="Arial"/>
              <a:ea typeface="Arial"/>
              <a:cs typeface="Arial"/>
              <a:sym typeface="Arial"/>
            </a:endParaRPr>
          </a:p>
          <a:p>
            <a:pPr indent="0" lvl="0" marL="0" rtl="0" algn="l">
              <a:lnSpc>
                <a:spcPct val="100000"/>
              </a:lnSpc>
              <a:spcBef>
                <a:spcPts val="1200"/>
              </a:spcBef>
              <a:spcAft>
                <a:spcPts val="0"/>
              </a:spcAft>
              <a:buNone/>
            </a:pPr>
            <a:r>
              <a:rPr lang="en" sz="700">
                <a:highlight>
                  <a:srgbClr val="FFFFFF"/>
                </a:highlight>
                <a:latin typeface="Arial"/>
                <a:ea typeface="Arial"/>
                <a:cs typeface="Arial"/>
                <a:sym typeface="Arial"/>
              </a:rPr>
              <a:t>V15      	3.272739e-02</a:t>
            </a:r>
            <a:endParaRPr sz="1500">
              <a:solidFill>
                <a:schemeClr val="lt2"/>
              </a:solidFill>
            </a:endParaRPr>
          </a:p>
        </p:txBody>
      </p:sp>
      <p:sp>
        <p:nvSpPr>
          <p:cNvPr id="465" name="Google Shape;465;p66"/>
          <p:cNvSpPr txBox="1"/>
          <p:nvPr/>
        </p:nvSpPr>
        <p:spPr>
          <a:xfrm>
            <a:off x="1793625" y="298950"/>
            <a:ext cx="1222200" cy="45456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V16      	7.743159e-02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V17      	5.568887e-02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V18      	6.589712e-02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V19      	1.204670e-02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V20      	6.202266e-02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V21      	4.860907e-02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V22      	4.432062e-02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V23      	1.806713e-01</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V24      	9.544106e-02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V25     	-1.932691e-02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V26     	-2.816953e-02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V27     	-1.113688e-02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V28      	2.401157e-03</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V29     	-7.136899e-03</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V30     	-5.485631e-02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V31     	-1.903419e-02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V32      	1.656088e-02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V33     	-3.914051e-02</a:t>
            </a:r>
            <a:endParaRPr sz="700">
              <a:solidFill>
                <a:schemeClr val="dk1"/>
              </a:solidFill>
              <a:highlight>
                <a:srgbClr val="FFFFFF"/>
              </a:highlight>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sp>
        <p:nvSpPr>
          <p:cNvPr id="466" name="Google Shape;466;p66"/>
          <p:cNvSpPr txBox="1"/>
          <p:nvPr/>
        </p:nvSpPr>
        <p:spPr>
          <a:xfrm>
            <a:off x="3015825" y="329700"/>
            <a:ext cx="1582500" cy="44841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V34      	2.274148e-02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V35     	-2.565966e-02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V36      	4.072499e-02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V37     	-2.904225e-02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V38     	-5.861309e-02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V39     	-1.396887e-02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V40      	3.324887e-02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V41     	-7.177855e-03</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V42     	-3.451984e-02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V43     	-5.295559e-02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V44     	-3.249018e-02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V45     	-3.567751e-02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V46     	-3.535544e-02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V47     	-1.693993e-01</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V48     	-5.503535e-02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V49     	-1.307405e-01</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V50     	-5.051641e-02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V51 	    -5.821501e-02</a:t>
            </a:r>
            <a:endParaRPr sz="1500">
              <a:solidFill>
                <a:schemeClr val="lt2"/>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t/>
            </a:r>
            <a:endParaRPr>
              <a:solidFill>
                <a:schemeClr val="dk1"/>
              </a:solidFill>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sp>
        <p:nvSpPr>
          <p:cNvPr id="467" name="Google Shape;467;p66"/>
          <p:cNvSpPr txBox="1"/>
          <p:nvPr/>
        </p:nvSpPr>
        <p:spPr>
          <a:xfrm>
            <a:off x="4308225" y="659425"/>
            <a:ext cx="1222200" cy="44226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V52      	6.169676e-02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V53      	2.629115e-01</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V54      	4.030569e-02</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V55      	3.497221e-04</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V56      	4.574202e-05</a:t>
            </a:r>
            <a:endParaRPr sz="7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700">
                <a:solidFill>
                  <a:schemeClr val="dk1"/>
                </a:solidFill>
                <a:highlight>
                  <a:srgbClr val="FFFFFF"/>
                </a:highlight>
              </a:rPr>
              <a:t>V57      	7.145715e-05</a:t>
            </a:r>
            <a:endParaRPr sz="700">
              <a:solidFill>
                <a:schemeClr val="dk1"/>
              </a:solidFill>
              <a:highlight>
                <a:srgbClr val="FFFFFF"/>
              </a:highlight>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sp>
        <p:nvSpPr>
          <p:cNvPr id="468" name="Google Shape;468;p66"/>
          <p:cNvSpPr txBox="1"/>
          <p:nvPr/>
        </p:nvSpPr>
        <p:spPr>
          <a:xfrm>
            <a:off x="6260125" y="747350"/>
            <a:ext cx="2241900" cy="38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2"/>
                </a:solidFill>
                <a:latin typeface="Old Standard TT"/>
                <a:ea typeface="Old Standard TT"/>
                <a:cs typeface="Old Standard TT"/>
                <a:sym typeface="Old Standard TT"/>
              </a:rPr>
              <a:t>As can be seen Ridge models never remove any variables making the model suffer from extreme complexity and as such often suffers from overfitting</a:t>
            </a:r>
            <a:endParaRPr sz="2200">
              <a:solidFill>
                <a:schemeClr val="lt2"/>
              </a:solidFill>
              <a:latin typeface="Old Standard TT"/>
              <a:ea typeface="Old Standard TT"/>
              <a:cs typeface="Old Standard TT"/>
              <a:sym typeface="Old Standard TT"/>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72" name="Shape 472"/>
        <p:cNvGrpSpPr/>
        <p:nvPr/>
      </p:nvGrpSpPr>
      <p:grpSpPr>
        <a:xfrm>
          <a:off x="0" y="0"/>
          <a:ext cx="0" cy="0"/>
          <a:chOff x="0" y="0"/>
          <a:chExt cx="0" cy="0"/>
        </a:xfrm>
      </p:grpSpPr>
      <p:sp>
        <p:nvSpPr>
          <p:cNvPr id="473" name="Google Shape;473;p6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Ridge Regression Training ROC Curve</a:t>
            </a:r>
            <a:endParaRPr b="1"/>
          </a:p>
        </p:txBody>
      </p:sp>
      <p:sp>
        <p:nvSpPr>
          <p:cNvPr id="474" name="Google Shape;474;p67"/>
          <p:cNvSpPr txBox="1"/>
          <p:nvPr>
            <p:ph idx="1" type="body"/>
          </p:nvPr>
        </p:nvSpPr>
        <p:spPr>
          <a:xfrm>
            <a:off x="311700" y="1171600"/>
            <a:ext cx="33963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We can see our Ridge model does pretty well on the Training set</a:t>
            </a:r>
            <a:endParaRPr/>
          </a:p>
        </p:txBody>
      </p:sp>
      <p:pic>
        <p:nvPicPr>
          <p:cNvPr id="475" name="Google Shape;475;p67"/>
          <p:cNvPicPr preferRelativeResize="0"/>
          <p:nvPr/>
        </p:nvPicPr>
        <p:blipFill>
          <a:blip r:embed="rId3">
            <a:alphaModFix/>
          </a:blip>
          <a:stretch>
            <a:fillRect/>
          </a:stretch>
        </p:blipFill>
        <p:spPr>
          <a:xfrm>
            <a:off x="3707850" y="1171600"/>
            <a:ext cx="5124450" cy="3924300"/>
          </a:xfrm>
          <a:prstGeom prst="rect">
            <a:avLst/>
          </a:prstGeom>
          <a:noFill/>
          <a:ln>
            <a:noFill/>
          </a:ln>
        </p:spPr>
      </p:pic>
      <p:cxnSp>
        <p:nvCxnSpPr>
          <p:cNvPr id="476" name="Google Shape;476;p67"/>
          <p:cNvCxnSpPr/>
          <p:nvPr/>
        </p:nvCxnSpPr>
        <p:spPr>
          <a:xfrm rot="10800000">
            <a:off x="4914875" y="2259400"/>
            <a:ext cx="483600" cy="1064100"/>
          </a:xfrm>
          <a:prstGeom prst="straightConnector1">
            <a:avLst/>
          </a:prstGeom>
          <a:noFill/>
          <a:ln cap="flat" cmpd="sng" w="9525">
            <a:solidFill>
              <a:schemeClr val="dk2"/>
            </a:solidFill>
            <a:prstDash val="solid"/>
            <a:round/>
            <a:headEnd len="med" w="med" type="none"/>
            <a:tailEnd len="med" w="med" type="triangle"/>
          </a:ln>
        </p:spPr>
      </p:cxnSp>
      <p:sp>
        <p:nvSpPr>
          <p:cNvPr id="477" name="Google Shape;477;p67"/>
          <p:cNvSpPr txBox="1"/>
          <p:nvPr/>
        </p:nvSpPr>
        <p:spPr>
          <a:xfrm>
            <a:off x="3921350" y="1058225"/>
            <a:ext cx="4130400" cy="50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1600">
                <a:solidFill>
                  <a:schemeClr val="dk1"/>
                </a:solidFill>
              </a:rPr>
              <a:t>Training set ROC Curve Ridge Model</a:t>
            </a:r>
            <a:endParaRPr sz="1600">
              <a:solidFill>
                <a:schemeClr val="dk1"/>
              </a:solidFill>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sp>
        <p:nvSpPr>
          <p:cNvPr id="478" name="Google Shape;478;p67"/>
          <p:cNvSpPr txBox="1"/>
          <p:nvPr/>
        </p:nvSpPr>
        <p:spPr>
          <a:xfrm>
            <a:off x="4686300" y="3240975"/>
            <a:ext cx="20130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a:t>
            </a:r>
            <a:r>
              <a:rPr lang="en">
                <a:latin typeface="Old Standard TT"/>
                <a:ea typeface="Old Standard TT"/>
                <a:cs typeface="Old Standard TT"/>
                <a:sym typeface="Old Standard TT"/>
              </a:rPr>
              <a:t>0.8247669</a:t>
            </a:r>
            <a:endParaRPr>
              <a:latin typeface="Old Standard TT"/>
              <a:ea typeface="Old Standard TT"/>
              <a:cs typeface="Old Standard TT"/>
              <a:sym typeface="Old Standard TT"/>
            </a:endParaRPr>
          </a:p>
        </p:txBody>
      </p:sp>
      <p:sp>
        <p:nvSpPr>
          <p:cNvPr id="479" name="Google Shape;479;p67"/>
          <p:cNvSpPr txBox="1"/>
          <p:nvPr/>
        </p:nvSpPr>
        <p:spPr>
          <a:xfrm>
            <a:off x="6699300" y="2125925"/>
            <a:ext cx="1876500" cy="22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AUC = </a:t>
            </a:r>
            <a:r>
              <a:rPr lang="en"/>
              <a:t>0.9566074</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Gini = </a:t>
            </a:r>
            <a:r>
              <a:rPr lang="en"/>
              <a:t>0.9132149</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83" name="Shape 483"/>
        <p:cNvGrpSpPr/>
        <p:nvPr/>
      </p:nvGrpSpPr>
      <p:grpSpPr>
        <a:xfrm>
          <a:off x="0" y="0"/>
          <a:ext cx="0" cy="0"/>
          <a:chOff x="0" y="0"/>
          <a:chExt cx="0" cy="0"/>
        </a:xfrm>
      </p:grpSpPr>
      <p:sp>
        <p:nvSpPr>
          <p:cNvPr id="484" name="Google Shape;484;p68"/>
          <p:cNvSpPr txBox="1"/>
          <p:nvPr>
            <p:ph type="title"/>
          </p:nvPr>
        </p:nvSpPr>
        <p:spPr>
          <a:xfrm>
            <a:off x="311700" y="43650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1"/>
                </a:solidFill>
              </a:rPr>
              <a:t>Ridge Regression Training Confusion Matrix</a:t>
            </a:r>
            <a:endParaRPr b="1">
              <a:solidFill>
                <a:schemeClr val="lt1"/>
              </a:solidFill>
            </a:endParaRPr>
          </a:p>
        </p:txBody>
      </p:sp>
      <p:graphicFrame>
        <p:nvGraphicFramePr>
          <p:cNvPr id="485" name="Google Shape;485;p68"/>
          <p:cNvGraphicFramePr/>
          <p:nvPr/>
        </p:nvGraphicFramePr>
        <p:xfrm>
          <a:off x="952500" y="1103325"/>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503300">
                <a:tc gridSpan="2" rowSpan="2">
                  <a:txBody>
                    <a:bodyPr/>
                    <a:lstStyle/>
                    <a:p>
                      <a:pPr indent="0" lvl="0" marL="0" rtl="0" algn="ctr">
                        <a:spcBef>
                          <a:spcPts val="0"/>
                        </a:spcBef>
                        <a:spcAft>
                          <a:spcPts val="0"/>
                        </a:spcAft>
                        <a:buNone/>
                      </a:pPr>
                      <a:r>
                        <a:rPr lang="en">
                          <a:solidFill>
                            <a:schemeClr val="lt1"/>
                          </a:solidFill>
                        </a:rPr>
                        <a:t>Spam Training Data Ridge Method using Best Accuracy Cutoff</a:t>
                      </a:r>
                      <a:endParaRPr>
                        <a:solidFill>
                          <a:schemeClr val="lt1"/>
                        </a:solidFill>
                      </a:endParaRPr>
                    </a:p>
                  </a:txBody>
                  <a:tcPr marT="91425" marB="91425" marR="91425" marL="91425" anchor="ctr"/>
                </a:tc>
                <a:tc rowSpan="2" hMerge="1"/>
                <a:tc gridSpan="2">
                  <a:txBody>
                    <a:bodyPr/>
                    <a:lstStyle/>
                    <a:p>
                      <a:pPr indent="0" lvl="0" marL="0" rtl="0" algn="ctr">
                        <a:spcBef>
                          <a:spcPts val="0"/>
                        </a:spcBef>
                        <a:spcAft>
                          <a:spcPts val="0"/>
                        </a:spcAft>
                        <a:buNone/>
                      </a:pPr>
                      <a:r>
                        <a:rPr lang="en">
                          <a:solidFill>
                            <a:schemeClr val="lt1"/>
                          </a:solidFill>
                        </a:rPr>
                        <a:t>Predicted Value</a:t>
                      </a:r>
                      <a:endParaRPr>
                        <a:solidFill>
                          <a:schemeClr val="lt1"/>
                        </a:solidFill>
                      </a:endParaRPr>
                    </a:p>
                  </a:txBody>
                  <a:tcPr marT="91425" marB="91425" marR="91425" marL="91425" anchor="ctr"/>
                </a:tc>
                <a:tc hMerge="1"/>
              </a:tr>
              <a:tr h="503300">
                <a:tc gridSpan="2" vMerge="1"/>
                <a:tc hMerge="1" vMerge="1"/>
                <a:tc>
                  <a:txBody>
                    <a:bodyPr/>
                    <a:lstStyle/>
                    <a:p>
                      <a:pPr indent="0" lvl="0" marL="0" rtl="0" algn="ctr">
                        <a:spcBef>
                          <a:spcPts val="0"/>
                        </a:spcBef>
                        <a:spcAft>
                          <a:spcPts val="0"/>
                        </a:spcAft>
                        <a:buNone/>
                      </a:pPr>
                      <a:r>
                        <a:rPr lang="en">
                          <a:solidFill>
                            <a:schemeClr val="lt1"/>
                          </a:solidFill>
                        </a:rPr>
                        <a:t>Normal Email</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Spam</a:t>
                      </a:r>
                      <a:endParaRPr>
                        <a:solidFill>
                          <a:schemeClr val="lt1"/>
                        </a:solidFill>
                      </a:endParaRPr>
                    </a:p>
                  </a:txBody>
                  <a:tcPr marT="91425" marB="91425" marR="91425" marL="91425" anchor="ctr"/>
                </a:tc>
              </a:tr>
              <a:tr h="503300">
                <a:tc rowSpan="2">
                  <a:txBody>
                    <a:bodyPr/>
                    <a:lstStyle/>
                    <a:p>
                      <a:pPr indent="0" lvl="0" marL="0" rtl="0" algn="ctr">
                        <a:spcBef>
                          <a:spcPts val="0"/>
                        </a:spcBef>
                        <a:spcAft>
                          <a:spcPts val="0"/>
                        </a:spcAft>
                        <a:buNone/>
                      </a:pPr>
                      <a:r>
                        <a:rPr lang="en">
                          <a:solidFill>
                            <a:schemeClr val="lt1"/>
                          </a:solidFill>
                        </a:rPr>
                        <a:t>Observed Result</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chemeClr val="lt1"/>
                          </a:solidFill>
                        </a:rPr>
                        <a:t>Normal Email</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rgbClr val="FFFFFF"/>
                          </a:solidFill>
                        </a:rPr>
                        <a:t>2003</a:t>
                      </a:r>
                      <a:endParaRPr>
                        <a:solidFill>
                          <a:srgbClr val="FFFFFF"/>
                        </a:solidFill>
                      </a:endParaRPr>
                    </a:p>
                  </a:txBody>
                  <a:tcPr marT="91425" marB="91425" marR="91425" marL="91425" anchor="ctr"/>
                </a:tc>
                <a:tc>
                  <a:txBody>
                    <a:bodyPr/>
                    <a:lstStyle/>
                    <a:p>
                      <a:pPr indent="0" lvl="0" marL="0" rtl="0" algn="ctr">
                        <a:spcBef>
                          <a:spcPts val="0"/>
                        </a:spcBef>
                        <a:spcAft>
                          <a:spcPts val="0"/>
                        </a:spcAft>
                        <a:buNone/>
                      </a:pPr>
                      <a:r>
                        <a:rPr lang="en">
                          <a:solidFill>
                            <a:srgbClr val="FFFFFF"/>
                          </a:solidFill>
                        </a:rPr>
                        <a:t>88</a:t>
                      </a:r>
                      <a:endParaRPr>
                        <a:solidFill>
                          <a:srgbClr val="FFFFFF"/>
                        </a:solidFill>
                      </a:endParaRPr>
                    </a:p>
                  </a:txBody>
                  <a:tcPr marT="91425" marB="91425" marR="91425" marL="91425" anchor="ctr"/>
                </a:tc>
              </a:tr>
              <a:tr h="503300">
                <a:tc vMerge="1"/>
                <a:tc>
                  <a:txBody>
                    <a:bodyPr/>
                    <a:lstStyle/>
                    <a:p>
                      <a:pPr indent="0" lvl="0" marL="0" rtl="0" algn="ctr">
                        <a:spcBef>
                          <a:spcPts val="0"/>
                        </a:spcBef>
                        <a:spcAft>
                          <a:spcPts val="0"/>
                        </a:spcAft>
                        <a:buNone/>
                      </a:pPr>
                      <a:r>
                        <a:rPr lang="en">
                          <a:solidFill>
                            <a:schemeClr val="lt1"/>
                          </a:solidFill>
                        </a:rPr>
                        <a:t>Spam</a:t>
                      </a:r>
                      <a:endParaRPr>
                        <a:solidFill>
                          <a:schemeClr val="lt1"/>
                        </a:solidFill>
                      </a:endParaRPr>
                    </a:p>
                  </a:txBody>
                  <a:tcPr marT="91425" marB="91425" marR="91425" marL="91425" anchor="ctr"/>
                </a:tc>
                <a:tc>
                  <a:txBody>
                    <a:bodyPr/>
                    <a:lstStyle/>
                    <a:p>
                      <a:pPr indent="0" lvl="0" marL="0" rtl="0" algn="ctr">
                        <a:spcBef>
                          <a:spcPts val="0"/>
                        </a:spcBef>
                        <a:spcAft>
                          <a:spcPts val="0"/>
                        </a:spcAft>
                        <a:buNone/>
                      </a:pPr>
                      <a:r>
                        <a:rPr lang="en">
                          <a:solidFill>
                            <a:srgbClr val="FFFFFF"/>
                          </a:solidFill>
                        </a:rPr>
                        <a:t>298</a:t>
                      </a:r>
                      <a:endParaRPr>
                        <a:solidFill>
                          <a:srgbClr val="FFFFFF"/>
                        </a:solidFill>
                      </a:endParaRPr>
                    </a:p>
                  </a:txBody>
                  <a:tcPr marT="91425" marB="91425" marR="91425" marL="91425" anchor="ctr"/>
                </a:tc>
                <a:tc>
                  <a:txBody>
                    <a:bodyPr/>
                    <a:lstStyle/>
                    <a:p>
                      <a:pPr indent="0" lvl="0" marL="0" rtl="0" algn="ctr">
                        <a:spcBef>
                          <a:spcPts val="0"/>
                        </a:spcBef>
                        <a:spcAft>
                          <a:spcPts val="0"/>
                        </a:spcAft>
                        <a:buNone/>
                      </a:pPr>
                      <a:r>
                        <a:rPr lang="en">
                          <a:solidFill>
                            <a:srgbClr val="FFFFFF"/>
                          </a:solidFill>
                        </a:rPr>
                        <a:t>1062</a:t>
                      </a:r>
                      <a:endParaRPr>
                        <a:solidFill>
                          <a:srgbClr val="FFFFFF"/>
                        </a:solidFill>
                      </a:endParaRPr>
                    </a:p>
                  </a:txBody>
                  <a:tcPr marT="91425" marB="91425" marR="91425" marL="91425" anchor="ctr"/>
                </a:tc>
              </a:tr>
            </a:tbl>
          </a:graphicData>
        </a:graphic>
      </p:graphicFrame>
      <p:sp>
        <p:nvSpPr>
          <p:cNvPr id="486" name="Google Shape;486;p68"/>
          <p:cNvSpPr txBox="1"/>
          <p:nvPr>
            <p:ph idx="1" type="body"/>
          </p:nvPr>
        </p:nvSpPr>
        <p:spPr>
          <a:xfrm>
            <a:off x="188600" y="3116525"/>
            <a:ext cx="8520600" cy="1827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chemeClr val="lt2"/>
              </a:buClr>
              <a:buSzPts val="1800"/>
              <a:buChar char="●"/>
            </a:pPr>
            <a:r>
              <a:rPr lang="en">
                <a:solidFill>
                  <a:schemeClr val="lt2"/>
                </a:solidFill>
              </a:rPr>
              <a:t>TNR = Specificity = 2003/(88+2003) = </a:t>
            </a:r>
            <a:r>
              <a:rPr lang="en">
                <a:solidFill>
                  <a:schemeClr val="lt2"/>
                </a:solidFill>
              </a:rPr>
              <a:t>0.95791487326</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TPR = Sensitivity = 1062/(298+1062) = </a:t>
            </a:r>
            <a:r>
              <a:rPr lang="en">
                <a:solidFill>
                  <a:schemeClr val="lt2"/>
                </a:solidFill>
              </a:rPr>
              <a:t>0.78088235294</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Accuracy = (2003+1062)/(2003+88+298+1062) = </a:t>
            </a:r>
            <a:r>
              <a:rPr lang="en">
                <a:solidFill>
                  <a:schemeClr val="lt2"/>
                </a:solidFill>
              </a:rPr>
              <a:t>0.88814836279</a:t>
            </a:r>
            <a:endParaRPr>
              <a:solidFill>
                <a:schemeClr val="lt2"/>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69"/>
          <p:cNvSpPr txBox="1"/>
          <p:nvPr>
            <p:ph type="title"/>
          </p:nvPr>
        </p:nvSpPr>
        <p:spPr>
          <a:xfrm>
            <a:off x="162250" y="25157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Ridge Regression Testing ROC Curve</a:t>
            </a:r>
            <a:endParaRPr b="1">
              <a:solidFill>
                <a:schemeClr val="lt2"/>
              </a:solidFill>
            </a:endParaRPr>
          </a:p>
        </p:txBody>
      </p:sp>
      <p:sp>
        <p:nvSpPr>
          <p:cNvPr id="492" name="Google Shape;492;p69"/>
          <p:cNvSpPr txBox="1"/>
          <p:nvPr>
            <p:ph idx="1" type="body"/>
          </p:nvPr>
        </p:nvSpPr>
        <p:spPr>
          <a:xfrm>
            <a:off x="311700" y="1171600"/>
            <a:ext cx="34740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2"/>
                </a:solidFill>
              </a:rPr>
              <a:t>Surprisingly our model avoided over fitting and remained quite accurate on the training set</a:t>
            </a:r>
            <a:endParaRPr>
              <a:solidFill>
                <a:schemeClr val="lt2"/>
              </a:solidFill>
            </a:endParaRPr>
          </a:p>
        </p:txBody>
      </p:sp>
      <p:pic>
        <p:nvPicPr>
          <p:cNvPr id="493" name="Google Shape;493;p69"/>
          <p:cNvPicPr preferRelativeResize="0"/>
          <p:nvPr/>
        </p:nvPicPr>
        <p:blipFill>
          <a:blip r:embed="rId3">
            <a:alphaModFix/>
          </a:blip>
          <a:stretch>
            <a:fillRect/>
          </a:stretch>
        </p:blipFill>
        <p:spPr>
          <a:xfrm>
            <a:off x="3785800" y="908050"/>
            <a:ext cx="5124450" cy="3924300"/>
          </a:xfrm>
          <a:prstGeom prst="rect">
            <a:avLst/>
          </a:prstGeom>
          <a:noFill/>
          <a:ln>
            <a:noFill/>
          </a:ln>
        </p:spPr>
      </p:pic>
      <p:sp>
        <p:nvSpPr>
          <p:cNvPr id="494" name="Google Shape;494;p69"/>
          <p:cNvSpPr txBox="1"/>
          <p:nvPr/>
        </p:nvSpPr>
        <p:spPr>
          <a:xfrm>
            <a:off x="4572000" y="1058225"/>
            <a:ext cx="4130400" cy="50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1600">
                <a:solidFill>
                  <a:schemeClr val="dk1"/>
                </a:solidFill>
              </a:rPr>
              <a:t>Testing set ROC Curve Ridge Model</a:t>
            </a:r>
            <a:endParaRPr sz="1600">
              <a:solidFill>
                <a:schemeClr val="dk1"/>
              </a:solidFill>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sp>
        <p:nvSpPr>
          <p:cNvPr id="495" name="Google Shape;495;p69"/>
          <p:cNvSpPr txBox="1"/>
          <p:nvPr/>
        </p:nvSpPr>
        <p:spPr>
          <a:xfrm>
            <a:off x="4686300" y="3240975"/>
            <a:ext cx="20130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a:t>
            </a:r>
            <a:r>
              <a:rPr lang="en">
                <a:latin typeface="Old Standard TT"/>
                <a:ea typeface="Old Standard TT"/>
                <a:cs typeface="Old Standard TT"/>
                <a:sym typeface="Old Standard TT"/>
              </a:rPr>
              <a:t>0.8133629</a:t>
            </a:r>
            <a:endParaRPr>
              <a:latin typeface="Old Standard TT"/>
              <a:ea typeface="Old Standard TT"/>
              <a:cs typeface="Old Standard TT"/>
              <a:sym typeface="Old Standard TT"/>
            </a:endParaRPr>
          </a:p>
        </p:txBody>
      </p:sp>
      <p:cxnSp>
        <p:nvCxnSpPr>
          <p:cNvPr id="496" name="Google Shape;496;p69"/>
          <p:cNvCxnSpPr/>
          <p:nvPr/>
        </p:nvCxnSpPr>
        <p:spPr>
          <a:xfrm rot="10800000">
            <a:off x="5046875" y="2004650"/>
            <a:ext cx="465900" cy="1257300"/>
          </a:xfrm>
          <a:prstGeom prst="straightConnector1">
            <a:avLst/>
          </a:prstGeom>
          <a:noFill/>
          <a:ln cap="flat" cmpd="sng" w="9525">
            <a:solidFill>
              <a:schemeClr val="dk2"/>
            </a:solidFill>
            <a:prstDash val="solid"/>
            <a:round/>
            <a:headEnd len="med" w="med" type="none"/>
            <a:tailEnd len="med" w="med" type="triangle"/>
          </a:ln>
        </p:spPr>
      </p:cxnSp>
      <p:sp>
        <p:nvSpPr>
          <p:cNvPr id="497" name="Google Shape;497;p69"/>
          <p:cNvSpPr txBox="1"/>
          <p:nvPr/>
        </p:nvSpPr>
        <p:spPr>
          <a:xfrm>
            <a:off x="6849500" y="2055575"/>
            <a:ext cx="1876500" cy="22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AUC = </a:t>
            </a:r>
            <a:r>
              <a:rPr lang="en"/>
              <a:t>0.949807</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Gini = </a:t>
            </a:r>
            <a:r>
              <a:rPr lang="en"/>
              <a:t>0.8996139</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501" name="Shape 501"/>
        <p:cNvGrpSpPr/>
        <p:nvPr/>
      </p:nvGrpSpPr>
      <p:grpSpPr>
        <a:xfrm>
          <a:off x="0" y="0"/>
          <a:ext cx="0" cy="0"/>
          <a:chOff x="0" y="0"/>
          <a:chExt cx="0" cy="0"/>
        </a:xfrm>
      </p:grpSpPr>
      <p:sp>
        <p:nvSpPr>
          <p:cNvPr id="502" name="Google Shape;502;p70"/>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Ridge Regression Testing Confusion Matrix</a:t>
            </a:r>
            <a:endParaRPr b="1"/>
          </a:p>
        </p:txBody>
      </p:sp>
      <p:graphicFrame>
        <p:nvGraphicFramePr>
          <p:cNvPr id="503" name="Google Shape;503;p70"/>
          <p:cNvGraphicFramePr/>
          <p:nvPr/>
        </p:nvGraphicFramePr>
        <p:xfrm>
          <a:off x="1088975" y="1171600"/>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381000">
                <a:tc gridSpan="2" rowSpan="2">
                  <a:txBody>
                    <a:bodyPr/>
                    <a:lstStyle/>
                    <a:p>
                      <a:pPr indent="0" lvl="0" marL="0" rtl="0" algn="ctr">
                        <a:spcBef>
                          <a:spcPts val="0"/>
                        </a:spcBef>
                        <a:spcAft>
                          <a:spcPts val="0"/>
                        </a:spcAft>
                        <a:buNone/>
                      </a:pPr>
                      <a:r>
                        <a:rPr lang="en"/>
                        <a:t>Spam Testing Data Ridge Method using Best Accuracy Cutoff</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rowSpan="2" hMerge="1"/>
                <a:tc gridSpan="2">
                  <a:txBody>
                    <a:bodyPr/>
                    <a:lstStyle/>
                    <a:p>
                      <a:pPr indent="0" lvl="0" marL="0" rtl="0" algn="ctr">
                        <a:spcBef>
                          <a:spcPts val="0"/>
                        </a:spcBef>
                        <a:spcAft>
                          <a:spcPts val="0"/>
                        </a:spcAft>
                        <a:buNone/>
                      </a:pPr>
                      <a:r>
                        <a:rPr lang="en"/>
                        <a:t>Predicted Value</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r>
              <a:tr h="381000">
                <a:tc gridSpan="2" vMerge="1"/>
                <a:tc hMerge="1" vMerge="1"/>
                <a:tc>
                  <a:txBody>
                    <a:bodyPr/>
                    <a:lstStyle/>
                    <a:p>
                      <a:pPr indent="0" lvl="0" marL="0" rtl="0" algn="ctr">
                        <a:spcBef>
                          <a:spcPts val="0"/>
                        </a:spcBef>
                        <a:spcAft>
                          <a:spcPts val="0"/>
                        </a:spcAft>
                        <a:buNone/>
                      </a:pPr>
                      <a:r>
                        <a:rPr lang="en"/>
                        <a:t>Normal Email</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Spam</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rowSpan="2">
                  <a:txBody>
                    <a:bodyPr/>
                    <a:lstStyle/>
                    <a:p>
                      <a:pPr indent="0" lvl="0" marL="0" rtl="0" algn="ctr">
                        <a:spcBef>
                          <a:spcPts val="0"/>
                        </a:spcBef>
                        <a:spcAft>
                          <a:spcPts val="0"/>
                        </a:spcAft>
                        <a:buNone/>
                      </a:pPr>
                      <a:r>
                        <a:rPr lang="en"/>
                        <a:t>Observed Result</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Normal Email</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664</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33</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vMerge="1"/>
                <a:tc>
                  <a:txBody>
                    <a:bodyPr/>
                    <a:lstStyle/>
                    <a:p>
                      <a:pPr indent="0" lvl="0" marL="0" rtl="0" algn="ctr">
                        <a:spcBef>
                          <a:spcPts val="0"/>
                        </a:spcBef>
                        <a:spcAft>
                          <a:spcPts val="0"/>
                        </a:spcAft>
                        <a:buNone/>
                      </a:pPr>
                      <a:r>
                        <a:rPr lang="en"/>
                        <a:t>Spam</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111</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342</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504" name="Google Shape;504;p70"/>
          <p:cNvSpPr txBox="1"/>
          <p:nvPr>
            <p:ph idx="1" type="body"/>
          </p:nvPr>
        </p:nvSpPr>
        <p:spPr>
          <a:xfrm>
            <a:off x="197400" y="2984650"/>
            <a:ext cx="8520600" cy="1827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rgbClr val="000000"/>
              </a:buClr>
              <a:buSzPts val="1800"/>
              <a:buChar char="●"/>
            </a:pPr>
            <a:r>
              <a:rPr lang="en">
                <a:solidFill>
                  <a:srgbClr val="000000"/>
                </a:solidFill>
              </a:rPr>
              <a:t>TNR = Specificity = 664/(664+33) = </a:t>
            </a:r>
            <a:r>
              <a:rPr lang="en">
                <a:solidFill>
                  <a:srgbClr val="000000"/>
                </a:solidFill>
              </a:rPr>
              <a:t>0.95265423242</a:t>
            </a:r>
            <a:endParaRPr>
              <a:solidFill>
                <a:srgbClr val="000000"/>
              </a:solidFill>
            </a:endParaRPr>
          </a:p>
          <a:p>
            <a:pPr indent="-342900" lvl="0" marL="457200" rtl="0" algn="l">
              <a:lnSpc>
                <a:spcPct val="200000"/>
              </a:lnSpc>
              <a:spcBef>
                <a:spcPts val="0"/>
              </a:spcBef>
              <a:spcAft>
                <a:spcPts val="0"/>
              </a:spcAft>
              <a:buClr>
                <a:srgbClr val="000000"/>
              </a:buClr>
              <a:buSzPts val="1800"/>
              <a:buChar char="●"/>
            </a:pPr>
            <a:r>
              <a:rPr lang="en">
                <a:solidFill>
                  <a:srgbClr val="000000"/>
                </a:solidFill>
              </a:rPr>
              <a:t>TPR = Sensitivity = 342/(342+111) = </a:t>
            </a:r>
            <a:r>
              <a:rPr lang="en">
                <a:solidFill>
                  <a:srgbClr val="000000"/>
                </a:solidFill>
              </a:rPr>
              <a:t>0.75496688741</a:t>
            </a:r>
            <a:endParaRPr>
              <a:solidFill>
                <a:srgbClr val="000000"/>
              </a:solidFill>
            </a:endParaRPr>
          </a:p>
          <a:p>
            <a:pPr indent="-342900" lvl="0" marL="457200" rtl="0" algn="l">
              <a:lnSpc>
                <a:spcPct val="200000"/>
              </a:lnSpc>
              <a:spcBef>
                <a:spcPts val="0"/>
              </a:spcBef>
              <a:spcAft>
                <a:spcPts val="0"/>
              </a:spcAft>
              <a:buClr>
                <a:srgbClr val="000000"/>
              </a:buClr>
              <a:buSzPts val="1800"/>
              <a:buChar char="●"/>
            </a:pPr>
            <a:r>
              <a:rPr lang="en">
                <a:solidFill>
                  <a:srgbClr val="000000"/>
                </a:solidFill>
              </a:rPr>
              <a:t>Accuracy = (664+342)/(342+664+111+33) = </a:t>
            </a:r>
            <a:r>
              <a:rPr lang="en">
                <a:solidFill>
                  <a:srgbClr val="000000"/>
                </a:solidFill>
              </a:rPr>
              <a:t>0.87478260869</a:t>
            </a:r>
            <a:endParaRPr>
              <a:solidFill>
                <a:srgbClr val="000000"/>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08" name="Shape 508"/>
        <p:cNvGrpSpPr/>
        <p:nvPr/>
      </p:nvGrpSpPr>
      <p:grpSpPr>
        <a:xfrm>
          <a:off x="0" y="0"/>
          <a:ext cx="0" cy="0"/>
          <a:chOff x="0" y="0"/>
          <a:chExt cx="0" cy="0"/>
        </a:xfrm>
      </p:grpSpPr>
      <p:sp>
        <p:nvSpPr>
          <p:cNvPr id="509" name="Google Shape;509;p71"/>
          <p:cNvSpPr txBox="1"/>
          <p:nvPr>
            <p:ph type="title"/>
          </p:nvPr>
        </p:nvSpPr>
        <p:spPr>
          <a:xfrm>
            <a:off x="311700" y="1667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Ridge Regression</a:t>
            </a:r>
            <a:endParaRPr b="1">
              <a:solidFill>
                <a:schemeClr val="lt2"/>
              </a:solidFill>
            </a:endParaRPr>
          </a:p>
          <a:p>
            <a:pPr indent="0" lvl="0" marL="0" rtl="0" algn="ctr">
              <a:spcBef>
                <a:spcPts val="0"/>
              </a:spcBef>
              <a:spcAft>
                <a:spcPts val="0"/>
              </a:spcAft>
              <a:buNone/>
            </a:pPr>
            <a:r>
              <a:rPr b="1" lang="en">
                <a:solidFill>
                  <a:schemeClr val="lt2"/>
                </a:solidFill>
              </a:rPr>
              <a:t>Deviation in Values Between Training &amp; Testing</a:t>
            </a:r>
            <a:endParaRPr b="1">
              <a:solidFill>
                <a:schemeClr val="lt2"/>
              </a:solidFill>
            </a:endParaRPr>
          </a:p>
          <a:p>
            <a:pPr indent="0" lvl="0" marL="0" rtl="0" algn="ctr">
              <a:spcBef>
                <a:spcPts val="0"/>
              </a:spcBef>
              <a:spcAft>
                <a:spcPts val="0"/>
              </a:spcAft>
              <a:buNone/>
            </a:pPr>
            <a:r>
              <a:t/>
            </a:r>
            <a:endParaRPr b="1">
              <a:solidFill>
                <a:schemeClr val="lt2"/>
              </a:solidFill>
            </a:endParaRPr>
          </a:p>
        </p:txBody>
      </p:sp>
      <p:graphicFrame>
        <p:nvGraphicFramePr>
          <p:cNvPr id="510" name="Google Shape;510;p71"/>
          <p:cNvGraphicFramePr/>
          <p:nvPr/>
        </p:nvGraphicFramePr>
        <p:xfrm>
          <a:off x="833075" y="1211750"/>
          <a:ext cx="3000000" cy="3000000"/>
        </p:xfrm>
        <a:graphic>
          <a:graphicData uri="http://schemas.openxmlformats.org/drawingml/2006/table">
            <a:tbl>
              <a:tblPr>
                <a:noFill/>
                <a:tableStyleId>{DC7049CD-37C0-4B53-897E-30D3DB1DE80B}</a:tableStyleId>
              </a:tblPr>
              <a:tblGrid>
                <a:gridCol w="1447800"/>
                <a:gridCol w="1447800"/>
                <a:gridCol w="1447800"/>
                <a:gridCol w="1447800"/>
                <a:gridCol w="1447800"/>
              </a:tblGrid>
              <a:tr h="381000">
                <a:tc>
                  <a:txBody>
                    <a:bodyPr/>
                    <a:lstStyle/>
                    <a:p>
                      <a:pPr indent="0" lvl="0" marL="0" rtl="0" algn="ctr">
                        <a:spcBef>
                          <a:spcPts val="0"/>
                        </a:spcBef>
                        <a:spcAft>
                          <a:spcPts val="0"/>
                        </a:spcAft>
                        <a:buNone/>
                      </a:pPr>
                      <a:r>
                        <a:rPr lang="en">
                          <a:solidFill>
                            <a:schemeClr val="lt2"/>
                          </a:solidFill>
                        </a:rPr>
                        <a:t>Measure</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Training Set</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Testing Set</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Difference</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Percent Change</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CCCCCC"/>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KS</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0.8247669</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0.8133629</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00695C"/>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-0.011404</a:t>
                      </a:r>
                      <a:endParaRPr>
                        <a:solidFill>
                          <a:schemeClr val="lt2"/>
                        </a:solidFill>
                      </a:endParaRPr>
                    </a:p>
                  </a:txBody>
                  <a:tcPr marT="19050" marB="19050" marR="28575" marL="28575" anchor="ctr">
                    <a:lnL cap="flat" cmpd="sng" w="9525">
                      <a:solidFill>
                        <a:srgbClr val="00695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-1.383%</a:t>
                      </a:r>
                      <a:endParaRPr>
                        <a:solidFill>
                          <a:schemeClr val="lt2"/>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AUC</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0.9566074</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0.949807</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00695C"/>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-0.0068004</a:t>
                      </a:r>
                      <a:endParaRPr>
                        <a:solidFill>
                          <a:schemeClr val="lt2"/>
                        </a:solidFill>
                      </a:endParaRPr>
                    </a:p>
                  </a:txBody>
                  <a:tcPr marT="19050" marB="19050" marR="28575" marL="28575" anchor="ctr">
                    <a:lnL cap="flat" cmpd="sng" w="9525">
                      <a:solidFill>
                        <a:srgbClr val="00695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-0.711%</a:t>
                      </a:r>
                      <a:endParaRPr>
                        <a:solidFill>
                          <a:schemeClr val="lt2"/>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Gini</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0.9132149</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0.8996139</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00695C"/>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-0.013601</a:t>
                      </a:r>
                      <a:endParaRPr>
                        <a:solidFill>
                          <a:schemeClr val="lt2"/>
                        </a:solidFill>
                      </a:endParaRPr>
                    </a:p>
                  </a:txBody>
                  <a:tcPr marT="19050" marB="19050" marR="28575" marL="28575" anchor="ctr">
                    <a:lnL cap="flat" cmpd="sng" w="9525">
                      <a:solidFill>
                        <a:srgbClr val="00695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-1.489%</a:t>
                      </a:r>
                      <a:endParaRPr>
                        <a:solidFill>
                          <a:schemeClr val="lt2"/>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Accuracy</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0.88814836279</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0.87478260869</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00695C"/>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-0.0133657541</a:t>
                      </a:r>
                      <a:endParaRPr>
                        <a:solidFill>
                          <a:schemeClr val="lt2"/>
                        </a:solidFill>
                      </a:endParaRPr>
                    </a:p>
                  </a:txBody>
                  <a:tcPr marT="19050" marB="19050" marR="28575" marL="28575" anchor="ctr">
                    <a:lnL cap="flat" cmpd="sng" w="9525">
                      <a:solidFill>
                        <a:srgbClr val="00695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-1.505%</a:t>
                      </a:r>
                      <a:endParaRPr>
                        <a:solidFill>
                          <a:schemeClr val="lt2"/>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Sensitivity</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0.78088235294</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0.75496688741</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00695C"/>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-0.02591546553</a:t>
                      </a:r>
                      <a:endParaRPr>
                        <a:solidFill>
                          <a:schemeClr val="lt2"/>
                        </a:solidFill>
                      </a:endParaRPr>
                    </a:p>
                  </a:txBody>
                  <a:tcPr marT="19050" marB="19050" marR="28575" marL="28575" anchor="ctr">
                    <a:lnL cap="flat" cmpd="sng" w="9525">
                      <a:solidFill>
                        <a:srgbClr val="00695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-3.319%</a:t>
                      </a:r>
                      <a:endParaRPr>
                        <a:solidFill>
                          <a:schemeClr val="lt2"/>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Specificity</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0.95791487326</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0.95265423242</a:t>
                      </a:r>
                      <a:endParaRPr>
                        <a:solidFill>
                          <a:schemeClr val="lt2"/>
                        </a:solidFill>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00695C"/>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-0.00526064084</a:t>
                      </a:r>
                      <a:endParaRPr>
                        <a:solidFill>
                          <a:schemeClr val="lt2"/>
                        </a:solidFill>
                      </a:endParaRPr>
                    </a:p>
                  </a:txBody>
                  <a:tcPr marT="19050" marB="19050" marR="28575" marL="28575" anchor="ctr">
                    <a:lnL cap="flat" cmpd="sng" w="9525">
                      <a:solidFill>
                        <a:srgbClr val="00695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-0.549%</a:t>
                      </a:r>
                      <a:endParaRPr>
                        <a:solidFill>
                          <a:schemeClr val="lt2"/>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Random Forest, Decision Trees Made Better</a:t>
            </a:r>
            <a:endParaRPr b="1">
              <a:solidFill>
                <a:schemeClr val="lt2"/>
              </a:solidFill>
            </a:endParaRPr>
          </a:p>
        </p:txBody>
      </p:sp>
      <p:sp>
        <p:nvSpPr>
          <p:cNvPr id="93" name="Google Shape;93;p18"/>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2"/>
              </a:buClr>
              <a:buSzPts val="1800"/>
              <a:buChar char="●"/>
            </a:pPr>
            <a:r>
              <a:rPr lang="en">
                <a:solidFill>
                  <a:schemeClr val="lt2"/>
                </a:solidFill>
              </a:rPr>
              <a:t>Random Forest is an </a:t>
            </a:r>
            <a:r>
              <a:rPr lang="en">
                <a:solidFill>
                  <a:schemeClr val="lt2"/>
                </a:solidFill>
                <a:highlight>
                  <a:srgbClr val="000000"/>
                </a:highlight>
              </a:rPr>
              <a:t>Expansion of the CART Algorithm</a:t>
            </a:r>
            <a:r>
              <a:rPr lang="en">
                <a:solidFill>
                  <a:schemeClr val="lt2"/>
                </a:solidFill>
              </a:rPr>
              <a:t> in which, </a:t>
            </a:r>
            <a:r>
              <a:rPr lang="en">
                <a:solidFill>
                  <a:schemeClr val="lt2"/>
                </a:solidFill>
                <a:highlight>
                  <a:srgbClr val="000000"/>
                </a:highlight>
              </a:rPr>
              <a:t>Multiple Decision Trees</a:t>
            </a:r>
            <a:r>
              <a:rPr lang="en">
                <a:solidFill>
                  <a:schemeClr val="lt2"/>
                </a:solidFill>
              </a:rPr>
              <a:t> are formed using only a </a:t>
            </a:r>
            <a:r>
              <a:rPr lang="en">
                <a:solidFill>
                  <a:schemeClr val="lt2"/>
                </a:solidFill>
                <a:highlight>
                  <a:srgbClr val="000000"/>
                </a:highlight>
              </a:rPr>
              <a:t>Random Subset of Features</a:t>
            </a:r>
            <a:r>
              <a:rPr lang="en">
                <a:solidFill>
                  <a:schemeClr val="lt2"/>
                </a:solidFill>
              </a:rPr>
              <a:t> on each Tree  </a:t>
            </a:r>
            <a:endParaRPr>
              <a:solidFill>
                <a:schemeClr val="lt2"/>
              </a:solidFill>
            </a:endParaRPr>
          </a:p>
          <a:p>
            <a:pPr indent="-342900" lvl="0" marL="457200" rtl="0" algn="l">
              <a:spcBef>
                <a:spcPts val="0"/>
              </a:spcBef>
              <a:spcAft>
                <a:spcPts val="0"/>
              </a:spcAft>
              <a:buClr>
                <a:schemeClr val="lt2"/>
              </a:buClr>
              <a:buSzPts val="1800"/>
              <a:buChar char="●"/>
            </a:pPr>
            <a:r>
              <a:rPr lang="en">
                <a:solidFill>
                  <a:schemeClr val="lt2"/>
                </a:solidFill>
              </a:rPr>
              <a:t>By randomizing the subsets we create </a:t>
            </a:r>
            <a:r>
              <a:rPr lang="en">
                <a:solidFill>
                  <a:schemeClr val="lt2"/>
                </a:solidFill>
                <a:highlight>
                  <a:srgbClr val="000000"/>
                </a:highlight>
              </a:rPr>
              <a:t>Uncorrelated Models/Trees</a:t>
            </a:r>
            <a:r>
              <a:rPr lang="en">
                <a:solidFill>
                  <a:schemeClr val="lt2"/>
                </a:solidFill>
              </a:rPr>
              <a:t>, which when </a:t>
            </a:r>
            <a:r>
              <a:rPr lang="en">
                <a:solidFill>
                  <a:schemeClr val="lt2"/>
                </a:solidFill>
                <a:highlight>
                  <a:srgbClr val="000000"/>
                </a:highlight>
              </a:rPr>
              <a:t>Aggregated Together</a:t>
            </a:r>
            <a:r>
              <a:rPr lang="en">
                <a:solidFill>
                  <a:schemeClr val="lt2"/>
                </a:solidFill>
              </a:rPr>
              <a:t> offer a </a:t>
            </a:r>
            <a:r>
              <a:rPr lang="en">
                <a:solidFill>
                  <a:schemeClr val="lt2"/>
                </a:solidFill>
                <a:highlight>
                  <a:srgbClr val="000000"/>
                </a:highlight>
              </a:rPr>
              <a:t>Higher Probability of Correctly Classifying</a:t>
            </a:r>
            <a:r>
              <a:rPr lang="en">
                <a:solidFill>
                  <a:schemeClr val="lt2"/>
                </a:solidFill>
              </a:rPr>
              <a:t> the observation than any one tree</a:t>
            </a:r>
            <a:endParaRPr>
              <a:solidFill>
                <a:schemeClr val="lt2"/>
              </a:solidFill>
            </a:endParaRPr>
          </a:p>
          <a:p>
            <a:pPr indent="-342900" lvl="0" marL="457200" rtl="0" algn="l">
              <a:spcBef>
                <a:spcPts val="0"/>
              </a:spcBef>
              <a:spcAft>
                <a:spcPts val="0"/>
              </a:spcAft>
              <a:buClr>
                <a:schemeClr val="lt2"/>
              </a:buClr>
              <a:buSzPts val="1800"/>
              <a:buChar char="●"/>
            </a:pPr>
            <a:r>
              <a:rPr lang="en">
                <a:solidFill>
                  <a:schemeClr val="lt2"/>
                </a:solidFill>
              </a:rPr>
              <a:t>On top of this observations for the trees to be trained on are </a:t>
            </a:r>
            <a:r>
              <a:rPr lang="en">
                <a:solidFill>
                  <a:schemeClr val="lt2"/>
                </a:solidFill>
                <a:highlight>
                  <a:srgbClr val="000000"/>
                </a:highlight>
              </a:rPr>
              <a:t>Sampled with Replacement</a:t>
            </a:r>
            <a:r>
              <a:rPr lang="en">
                <a:solidFill>
                  <a:schemeClr val="lt2"/>
                </a:solidFill>
              </a:rPr>
              <a:t> </a:t>
            </a:r>
            <a:r>
              <a:rPr lang="en">
                <a:solidFill>
                  <a:schemeClr val="lt2"/>
                </a:solidFill>
              </a:rPr>
              <a:t>from the dataset to  further ensure the trees are uncorrelated as they are formed on different datasets</a:t>
            </a:r>
            <a:endParaRPr>
              <a:solidFill>
                <a:schemeClr val="lt2"/>
              </a:solidFill>
            </a:endParaRPr>
          </a:p>
          <a:p>
            <a:pPr indent="0" lvl="0" marL="0" rtl="0" algn="l">
              <a:spcBef>
                <a:spcPts val="1600"/>
              </a:spcBef>
              <a:spcAft>
                <a:spcPts val="1600"/>
              </a:spcAft>
              <a:buNone/>
            </a:pPr>
            <a:r>
              <a:t/>
            </a:r>
            <a:endParaRPr>
              <a:solidFill>
                <a:schemeClr val="lt2"/>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14" name="Shape 514"/>
        <p:cNvGrpSpPr/>
        <p:nvPr/>
      </p:nvGrpSpPr>
      <p:grpSpPr>
        <a:xfrm>
          <a:off x="0" y="0"/>
          <a:ext cx="0" cy="0"/>
          <a:chOff x="0" y="0"/>
          <a:chExt cx="0" cy="0"/>
        </a:xfrm>
      </p:grpSpPr>
      <p:sp>
        <p:nvSpPr>
          <p:cNvPr id="515" name="Google Shape;515;p72"/>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LASSO</a:t>
            </a:r>
            <a:r>
              <a:rPr b="1" lang="en">
                <a:solidFill>
                  <a:schemeClr val="lt2"/>
                </a:solidFill>
              </a:rPr>
              <a:t> Regression Analysis</a:t>
            </a:r>
            <a:endParaRPr b="1">
              <a:solidFill>
                <a:schemeClr val="lt2"/>
              </a:solidFill>
            </a:endParaRPr>
          </a:p>
        </p:txBody>
      </p:sp>
      <p:sp>
        <p:nvSpPr>
          <p:cNvPr id="516" name="Google Shape;516;p72"/>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lt2"/>
                </a:solidFill>
              </a:rPr>
              <a:t>For Lasso Regression we can </a:t>
            </a:r>
            <a:r>
              <a:rPr lang="en">
                <a:solidFill>
                  <a:schemeClr val="lt2"/>
                </a:solidFill>
                <a:highlight>
                  <a:schemeClr val="dk1"/>
                </a:highlight>
              </a:rPr>
              <a:t>expect to have less variables</a:t>
            </a:r>
            <a:r>
              <a:rPr lang="en">
                <a:solidFill>
                  <a:schemeClr val="lt2"/>
                </a:solidFill>
              </a:rPr>
              <a:t> in our final model</a:t>
            </a:r>
            <a:endParaRPr>
              <a:solidFill>
                <a:schemeClr val="lt2"/>
              </a:solidFill>
            </a:endParaRPr>
          </a:p>
          <a:p>
            <a:pPr indent="0" lvl="0" marL="0" rtl="0" algn="l">
              <a:lnSpc>
                <a:spcPct val="200000"/>
              </a:lnSpc>
              <a:spcBef>
                <a:spcPts val="1600"/>
              </a:spcBef>
              <a:spcAft>
                <a:spcPts val="0"/>
              </a:spcAft>
              <a:buNone/>
            </a:pPr>
            <a:r>
              <a:rPr lang="en">
                <a:solidFill>
                  <a:schemeClr val="lt2"/>
                </a:solidFill>
              </a:rPr>
              <a:t>Because of this our model will be </a:t>
            </a:r>
            <a:r>
              <a:rPr lang="en">
                <a:highlight>
                  <a:schemeClr val="lt2"/>
                </a:highlight>
              </a:rPr>
              <a:t>less susceptible to over-fitting</a:t>
            </a:r>
            <a:endParaRPr>
              <a:highlight>
                <a:schemeClr val="lt2"/>
              </a:highlight>
            </a:endParaRPr>
          </a:p>
          <a:p>
            <a:pPr indent="0" lvl="0" marL="0" rtl="0" algn="l">
              <a:lnSpc>
                <a:spcPct val="200000"/>
              </a:lnSpc>
              <a:spcBef>
                <a:spcPts val="1600"/>
              </a:spcBef>
              <a:spcAft>
                <a:spcPts val="0"/>
              </a:spcAft>
              <a:buNone/>
            </a:pPr>
            <a:r>
              <a:rPr lang="en">
                <a:solidFill>
                  <a:schemeClr val="lt2"/>
                </a:solidFill>
              </a:rPr>
              <a:t>Accuracy on training set should be about the same as that under Ridge but is usually lower in practice</a:t>
            </a:r>
            <a:endParaRPr>
              <a:solidFill>
                <a:schemeClr val="lt2"/>
              </a:solidFill>
            </a:endParaRPr>
          </a:p>
          <a:p>
            <a:pPr indent="0" lvl="0" marL="0" rtl="0" algn="l">
              <a:lnSpc>
                <a:spcPct val="200000"/>
              </a:lnSpc>
              <a:spcBef>
                <a:spcPts val="1600"/>
              </a:spcBef>
              <a:spcAft>
                <a:spcPts val="1600"/>
              </a:spcAft>
              <a:buNone/>
            </a:pPr>
            <a:r>
              <a:rPr lang="en">
                <a:solidFill>
                  <a:schemeClr val="lt2"/>
                </a:solidFill>
              </a:rPr>
              <a:t>Again Complexity Parameter is tuned to ensure best model is found</a:t>
            </a:r>
            <a:endParaRPr>
              <a:solidFill>
                <a:schemeClr val="lt2"/>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520" name="Shape 520"/>
        <p:cNvGrpSpPr/>
        <p:nvPr/>
      </p:nvGrpSpPr>
      <p:grpSpPr>
        <a:xfrm>
          <a:off x="0" y="0"/>
          <a:ext cx="0" cy="0"/>
          <a:chOff x="0" y="0"/>
          <a:chExt cx="0" cy="0"/>
        </a:xfrm>
      </p:grpSpPr>
      <p:sp>
        <p:nvSpPr>
          <p:cNvPr id="521" name="Google Shape;521;p73"/>
          <p:cNvSpPr txBox="1"/>
          <p:nvPr>
            <p:ph type="title"/>
          </p:nvPr>
        </p:nvSpPr>
        <p:spPr>
          <a:xfrm>
            <a:off x="311700" y="7257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000000"/>
                </a:solidFill>
              </a:rPr>
              <a:t>LASSO</a:t>
            </a:r>
            <a:r>
              <a:rPr b="1" lang="en">
                <a:solidFill>
                  <a:srgbClr val="000000"/>
                </a:solidFill>
              </a:rPr>
              <a:t> Regression Coefficients</a:t>
            </a:r>
            <a:endParaRPr b="1">
              <a:solidFill>
                <a:srgbClr val="000000"/>
              </a:solidFill>
            </a:endParaRPr>
          </a:p>
        </p:txBody>
      </p:sp>
      <p:sp>
        <p:nvSpPr>
          <p:cNvPr id="522" name="Google Shape;522;p73"/>
          <p:cNvSpPr txBox="1"/>
          <p:nvPr>
            <p:ph idx="1" type="body"/>
          </p:nvPr>
        </p:nvSpPr>
        <p:spPr>
          <a:xfrm>
            <a:off x="100675" y="266000"/>
            <a:ext cx="1824900" cy="3397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700">
                <a:solidFill>
                  <a:srgbClr val="0000FF"/>
                </a:solidFill>
                <a:latin typeface="Arial"/>
                <a:ea typeface="Arial"/>
                <a:cs typeface="Arial"/>
                <a:sym typeface="Arial"/>
              </a:rPr>
              <a:t>&gt; coef(modelLasso)</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(Intercept)  1.694570e-01</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V1       	.       	</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V2       	.       	</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V3       	2.646345e-02</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V4       	2.469212e-03</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V5       	7.574690e-02</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V6     	  9.851368e-02</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V7       	2.064486e-01</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V8       	6.694576e-02</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V9       	4.550987e-02</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V10      	3.523540e-03</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V11      	3.568047e-02</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V12     	-2.932034e-03</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V13      	.       	</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V14      	.       	</a:t>
            </a:r>
            <a:endParaRPr sz="7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700">
                <a:latin typeface="Arial"/>
                <a:ea typeface="Arial"/>
                <a:cs typeface="Arial"/>
                <a:sym typeface="Arial"/>
              </a:rPr>
              <a:t>V15      	8.581696e-03</a:t>
            </a:r>
            <a:endParaRPr sz="700">
              <a:latin typeface="Arial"/>
              <a:ea typeface="Arial"/>
              <a:cs typeface="Arial"/>
              <a:sym typeface="Arial"/>
            </a:endParaRPr>
          </a:p>
          <a:p>
            <a:pPr indent="0" lvl="0" marL="0" rtl="0" algn="l">
              <a:spcBef>
                <a:spcPts val="0"/>
              </a:spcBef>
              <a:spcAft>
                <a:spcPts val="1600"/>
              </a:spcAft>
              <a:buNone/>
            </a:pPr>
            <a:r>
              <a:t/>
            </a:r>
            <a:endParaRPr sz="1500">
              <a:solidFill>
                <a:srgbClr val="000000"/>
              </a:solidFill>
            </a:endParaRPr>
          </a:p>
        </p:txBody>
      </p:sp>
      <p:sp>
        <p:nvSpPr>
          <p:cNvPr id="523" name="Google Shape;523;p73"/>
          <p:cNvSpPr txBox="1"/>
          <p:nvPr/>
        </p:nvSpPr>
        <p:spPr>
          <a:xfrm>
            <a:off x="1538650" y="395625"/>
            <a:ext cx="1266000" cy="406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V16	 7.169426e-02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V17      	5.117134e-02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V18      	5.420117e-02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V19      	1.119052e-02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V20      	5.092191e-02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V21      	5.442054e-02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V22      	2.298036e-02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V23      	1.857776e-01</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V24      	7.529452e-02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V25     	-1.603832e-02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V26     	-2.704336e-02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V27     	-6.029602e-03</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V28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V29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V30     	-5.069327e-03</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V31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V32      	.       	</a:t>
            </a:r>
            <a:endParaRPr sz="700">
              <a:solidFill>
                <a:schemeClr val="dk1"/>
              </a:solidFill>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sp>
        <p:nvSpPr>
          <p:cNvPr id="524" name="Google Shape;524;p73"/>
          <p:cNvSpPr txBox="1"/>
          <p:nvPr/>
        </p:nvSpPr>
        <p:spPr>
          <a:xfrm>
            <a:off x="2804650" y="338550"/>
            <a:ext cx="1424400" cy="446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V33     	-1.646864e-02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V34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V35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V36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V37     	-2.491339e-02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V38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V39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V40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V41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V42     	-2.327309e-02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V43     	-1.949405e-03</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V44   	  -7.319002e-03</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V45     	-2.149988e-02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V46     	-1.904595e-02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V47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V48     	-3.985672e-03</a:t>
            </a:r>
            <a:endParaRPr sz="700">
              <a:solidFill>
                <a:schemeClr val="dk1"/>
              </a:solidFill>
            </a:endParaRPr>
          </a:p>
          <a:p>
            <a:pPr indent="0" lvl="0" marL="0" rtl="0" algn="l">
              <a:lnSpc>
                <a:spcPct val="115000"/>
              </a:lnSpc>
              <a:spcBef>
                <a:spcPts val="1200"/>
              </a:spcBef>
              <a:spcAft>
                <a:spcPts val="0"/>
              </a:spcAft>
              <a:buNone/>
            </a:pPr>
            <a:r>
              <a:rPr lang="en" sz="700">
                <a:solidFill>
                  <a:schemeClr val="dk1"/>
                </a:solidFill>
              </a:rPr>
              <a:t>V49     	-1.980517e-02</a:t>
            </a:r>
            <a:endParaRPr>
              <a:latin typeface="Old Standard TT"/>
              <a:ea typeface="Old Standard TT"/>
              <a:cs typeface="Old Standard TT"/>
              <a:sym typeface="Old Standard TT"/>
            </a:endParaRPr>
          </a:p>
        </p:txBody>
      </p:sp>
      <p:sp>
        <p:nvSpPr>
          <p:cNvPr id="525" name="Google Shape;525;p73"/>
          <p:cNvSpPr txBox="1"/>
          <p:nvPr/>
        </p:nvSpPr>
        <p:spPr>
          <a:xfrm>
            <a:off x="4044450" y="641850"/>
            <a:ext cx="1468200" cy="432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V50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V51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V52      	5.202562e-02</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V53      	2.552507e-01</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V54      	.       	</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V55      	9.953901e-05</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V56      	4.311752e-06</a:t>
            </a:r>
            <a:endParaRPr sz="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700">
                <a:solidFill>
                  <a:schemeClr val="dk1"/>
                </a:solidFill>
              </a:rPr>
              <a:t>V57      	7.275816e-05</a:t>
            </a:r>
            <a:endParaRPr sz="700">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sp>
        <p:nvSpPr>
          <p:cNvPr id="526" name="Google Shape;526;p73"/>
          <p:cNvSpPr txBox="1"/>
          <p:nvPr/>
        </p:nvSpPr>
        <p:spPr>
          <a:xfrm>
            <a:off x="6013950" y="914400"/>
            <a:ext cx="2382600" cy="393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Old Standard TT"/>
                <a:ea typeface="Old Standard TT"/>
                <a:cs typeface="Old Standard TT"/>
                <a:sym typeface="Old Standard TT"/>
              </a:rPr>
              <a:t>As can be seen, many of the </a:t>
            </a:r>
            <a:r>
              <a:rPr lang="en" sz="2000">
                <a:latin typeface="Old Standard TT"/>
                <a:ea typeface="Old Standard TT"/>
                <a:cs typeface="Old Standard TT"/>
                <a:sym typeface="Old Standard TT"/>
              </a:rPr>
              <a:t>coefficients</a:t>
            </a:r>
            <a:r>
              <a:rPr lang="en" sz="2000">
                <a:latin typeface="Old Standard TT"/>
                <a:ea typeface="Old Standard TT"/>
                <a:cs typeface="Old Standard TT"/>
                <a:sym typeface="Old Standard TT"/>
              </a:rPr>
              <a:t> have become 0, making the model much less complex than that for Ridge Regression</a:t>
            </a:r>
            <a:endParaRPr sz="2000">
              <a:latin typeface="Old Standard TT"/>
              <a:ea typeface="Old Standard TT"/>
              <a:cs typeface="Old Standard TT"/>
              <a:sym typeface="Old Standard TT"/>
            </a:endParaRPr>
          </a:p>
          <a:p>
            <a:pPr indent="0" lvl="0" marL="0" rtl="0" algn="ctr">
              <a:spcBef>
                <a:spcPts val="0"/>
              </a:spcBef>
              <a:spcAft>
                <a:spcPts val="0"/>
              </a:spcAft>
              <a:buNone/>
            </a:pPr>
            <a:r>
              <a:rPr lang="en" sz="2000">
                <a:latin typeface="Old Standard TT"/>
                <a:ea typeface="Old Standard TT"/>
                <a:cs typeface="Old Standard TT"/>
                <a:sym typeface="Old Standard TT"/>
              </a:rPr>
              <a:t>Thus</a:t>
            </a:r>
            <a:endParaRPr sz="2000">
              <a:latin typeface="Old Standard TT"/>
              <a:ea typeface="Old Standard TT"/>
              <a:cs typeface="Old Standard TT"/>
              <a:sym typeface="Old Standard TT"/>
            </a:endParaRPr>
          </a:p>
          <a:p>
            <a:pPr indent="0" lvl="0" marL="0" rtl="0" algn="ctr">
              <a:spcBef>
                <a:spcPts val="0"/>
              </a:spcBef>
              <a:spcAft>
                <a:spcPts val="0"/>
              </a:spcAft>
              <a:buNone/>
            </a:pPr>
            <a:r>
              <a:rPr lang="en" sz="2000">
                <a:latin typeface="Old Standard TT"/>
                <a:ea typeface="Old Standard TT"/>
                <a:cs typeface="Old Standard TT"/>
                <a:sym typeface="Old Standard TT"/>
              </a:rPr>
              <a:t>We can expect more stability in accuracy on new data</a:t>
            </a:r>
            <a:endParaRPr sz="2000">
              <a:latin typeface="Old Standard TT"/>
              <a:ea typeface="Old Standard TT"/>
              <a:cs typeface="Old Standard TT"/>
              <a:sym typeface="Old Standard TT"/>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30" name="Shape 530"/>
        <p:cNvGrpSpPr/>
        <p:nvPr/>
      </p:nvGrpSpPr>
      <p:grpSpPr>
        <a:xfrm>
          <a:off x="0" y="0"/>
          <a:ext cx="0" cy="0"/>
          <a:chOff x="0" y="0"/>
          <a:chExt cx="0" cy="0"/>
        </a:xfrm>
      </p:grpSpPr>
      <p:sp>
        <p:nvSpPr>
          <p:cNvPr id="531" name="Google Shape;531;p7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1"/>
                </a:solidFill>
              </a:rPr>
              <a:t>LASSO</a:t>
            </a:r>
            <a:r>
              <a:rPr b="1" lang="en">
                <a:solidFill>
                  <a:schemeClr val="lt1"/>
                </a:solidFill>
              </a:rPr>
              <a:t> Regression Training ROC Curve</a:t>
            </a:r>
            <a:endParaRPr b="1">
              <a:solidFill>
                <a:schemeClr val="lt1"/>
              </a:solidFill>
            </a:endParaRPr>
          </a:p>
        </p:txBody>
      </p:sp>
      <p:sp>
        <p:nvSpPr>
          <p:cNvPr id="532" name="Google Shape;532;p74"/>
          <p:cNvSpPr txBox="1"/>
          <p:nvPr>
            <p:ph idx="1" type="body"/>
          </p:nvPr>
        </p:nvSpPr>
        <p:spPr>
          <a:xfrm>
            <a:off x="311700" y="1171600"/>
            <a:ext cx="2835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rPr>
              <a:t>Overall this model is less accurate than the Ridge Model as the AUC, Gini and KS are all lower than the Testing and Training values for the Ridge Model</a:t>
            </a:r>
            <a:endParaRPr>
              <a:solidFill>
                <a:schemeClr val="lt1"/>
              </a:solidFill>
            </a:endParaRPr>
          </a:p>
        </p:txBody>
      </p:sp>
      <p:pic>
        <p:nvPicPr>
          <p:cNvPr id="533" name="Google Shape;533;p74"/>
          <p:cNvPicPr preferRelativeResize="0"/>
          <p:nvPr/>
        </p:nvPicPr>
        <p:blipFill>
          <a:blip r:embed="rId3">
            <a:alphaModFix/>
          </a:blip>
          <a:stretch>
            <a:fillRect/>
          </a:stretch>
        </p:blipFill>
        <p:spPr>
          <a:xfrm>
            <a:off x="3147625" y="1171600"/>
            <a:ext cx="5943600" cy="3397200"/>
          </a:xfrm>
          <a:prstGeom prst="rect">
            <a:avLst/>
          </a:prstGeom>
          <a:noFill/>
          <a:ln>
            <a:noFill/>
          </a:ln>
        </p:spPr>
      </p:pic>
      <p:cxnSp>
        <p:nvCxnSpPr>
          <p:cNvPr id="534" name="Google Shape;534;p74"/>
          <p:cNvCxnSpPr/>
          <p:nvPr/>
        </p:nvCxnSpPr>
        <p:spPr>
          <a:xfrm rot="10800000">
            <a:off x="4387350" y="2154175"/>
            <a:ext cx="457200" cy="949500"/>
          </a:xfrm>
          <a:prstGeom prst="straightConnector1">
            <a:avLst/>
          </a:prstGeom>
          <a:noFill/>
          <a:ln cap="flat" cmpd="sng" w="9525">
            <a:solidFill>
              <a:schemeClr val="dk2"/>
            </a:solidFill>
            <a:prstDash val="solid"/>
            <a:round/>
            <a:headEnd len="med" w="med" type="none"/>
            <a:tailEnd len="med" w="med" type="triangle"/>
          </a:ln>
        </p:spPr>
      </p:cxnSp>
      <p:sp>
        <p:nvSpPr>
          <p:cNvPr id="535" name="Google Shape;535;p74"/>
          <p:cNvSpPr txBox="1"/>
          <p:nvPr/>
        </p:nvSpPr>
        <p:spPr>
          <a:xfrm>
            <a:off x="4158750" y="3056350"/>
            <a:ext cx="20130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a:t>
            </a:r>
            <a:r>
              <a:rPr lang="en">
                <a:latin typeface="Old Standard TT"/>
                <a:ea typeface="Old Standard TT"/>
                <a:cs typeface="Old Standard TT"/>
                <a:sym typeface="Old Standard TT"/>
              </a:rPr>
              <a:t>0.8101686</a:t>
            </a:r>
            <a:endParaRPr>
              <a:latin typeface="Old Standard TT"/>
              <a:ea typeface="Old Standard TT"/>
              <a:cs typeface="Old Standard TT"/>
              <a:sym typeface="Old Standard TT"/>
            </a:endParaRPr>
          </a:p>
        </p:txBody>
      </p:sp>
      <p:sp>
        <p:nvSpPr>
          <p:cNvPr id="536" name="Google Shape;536;p74"/>
          <p:cNvSpPr txBox="1"/>
          <p:nvPr/>
        </p:nvSpPr>
        <p:spPr>
          <a:xfrm>
            <a:off x="6479950" y="2076400"/>
            <a:ext cx="1740900" cy="173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AUC = 0.9484921</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Gini = 0.8969843</a:t>
            </a:r>
            <a:endParaRPr>
              <a:latin typeface="Old Standard TT"/>
              <a:ea typeface="Old Standard TT"/>
              <a:cs typeface="Old Standard TT"/>
              <a:sym typeface="Old Standard TT"/>
            </a:endParaRPr>
          </a:p>
        </p:txBody>
      </p:sp>
      <p:sp>
        <p:nvSpPr>
          <p:cNvPr id="537" name="Google Shape;537;p74"/>
          <p:cNvSpPr txBox="1"/>
          <p:nvPr/>
        </p:nvSpPr>
        <p:spPr>
          <a:xfrm>
            <a:off x="3957850" y="1250125"/>
            <a:ext cx="4130400" cy="50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1600">
                <a:solidFill>
                  <a:schemeClr val="dk1"/>
                </a:solidFill>
              </a:rPr>
              <a:t>Training set ROC Curve LASSO Model</a:t>
            </a:r>
            <a:endParaRPr sz="1600">
              <a:solidFill>
                <a:schemeClr val="dk1"/>
              </a:solidFill>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41" name="Shape 541"/>
        <p:cNvGrpSpPr/>
        <p:nvPr/>
      </p:nvGrpSpPr>
      <p:grpSpPr>
        <a:xfrm>
          <a:off x="0" y="0"/>
          <a:ext cx="0" cy="0"/>
          <a:chOff x="0" y="0"/>
          <a:chExt cx="0" cy="0"/>
        </a:xfrm>
      </p:grpSpPr>
      <p:sp>
        <p:nvSpPr>
          <p:cNvPr id="542" name="Google Shape;542;p75"/>
          <p:cNvSpPr txBox="1"/>
          <p:nvPr>
            <p:ph type="title"/>
          </p:nvPr>
        </p:nvSpPr>
        <p:spPr>
          <a:xfrm>
            <a:off x="311700" y="43650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LASSO</a:t>
            </a:r>
            <a:r>
              <a:rPr b="1" lang="en">
                <a:solidFill>
                  <a:schemeClr val="lt2"/>
                </a:solidFill>
              </a:rPr>
              <a:t> Regression Training Confusion Matrix</a:t>
            </a:r>
            <a:endParaRPr b="1">
              <a:solidFill>
                <a:schemeClr val="lt2"/>
              </a:solidFill>
            </a:endParaRPr>
          </a:p>
        </p:txBody>
      </p:sp>
      <p:graphicFrame>
        <p:nvGraphicFramePr>
          <p:cNvPr id="543" name="Google Shape;543;p75"/>
          <p:cNvGraphicFramePr/>
          <p:nvPr/>
        </p:nvGraphicFramePr>
        <p:xfrm>
          <a:off x="952500" y="1103325"/>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503300">
                <a:tc gridSpan="2" rowSpan="2">
                  <a:txBody>
                    <a:bodyPr/>
                    <a:lstStyle/>
                    <a:p>
                      <a:pPr indent="0" lvl="0" marL="0" rtl="0" algn="ctr">
                        <a:spcBef>
                          <a:spcPts val="0"/>
                        </a:spcBef>
                        <a:spcAft>
                          <a:spcPts val="0"/>
                        </a:spcAft>
                        <a:buNone/>
                      </a:pPr>
                      <a:r>
                        <a:rPr lang="en">
                          <a:solidFill>
                            <a:schemeClr val="lt2"/>
                          </a:solidFill>
                        </a:rPr>
                        <a:t>Spam Training Data LASSO Method using Best Accuracy Cutoff</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rowSpan="2" hMerge="1"/>
                <a:tc gridSpan="2">
                  <a:txBody>
                    <a:bodyPr/>
                    <a:lstStyle/>
                    <a:p>
                      <a:pPr indent="0" lvl="0" marL="0" rtl="0" algn="ctr">
                        <a:spcBef>
                          <a:spcPts val="0"/>
                        </a:spcBef>
                        <a:spcAft>
                          <a:spcPts val="0"/>
                        </a:spcAft>
                        <a:buNone/>
                      </a:pPr>
                      <a:r>
                        <a:rPr lang="en">
                          <a:solidFill>
                            <a:schemeClr val="lt2"/>
                          </a:solidFill>
                        </a:rPr>
                        <a:t>Predicted Value</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hMerge="1"/>
              </a:tr>
              <a:tr h="503300">
                <a:tc gridSpan="2" vMerge="1"/>
                <a:tc hMerge="1" vMerge="1"/>
                <a:tc>
                  <a:txBody>
                    <a:bodyPr/>
                    <a:lstStyle/>
                    <a:p>
                      <a:pPr indent="0" lvl="0" marL="0" rtl="0" algn="ctr">
                        <a:spcBef>
                          <a:spcPts val="0"/>
                        </a:spcBef>
                        <a:spcAft>
                          <a:spcPts val="0"/>
                        </a:spcAft>
                        <a:buNone/>
                      </a:pPr>
                      <a:r>
                        <a:rPr lang="en">
                          <a:solidFill>
                            <a:schemeClr val="lt2"/>
                          </a:solidFill>
                        </a:rPr>
                        <a:t>Normal Email</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Spam</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03300">
                <a:tc rowSpan="2">
                  <a:txBody>
                    <a:bodyPr/>
                    <a:lstStyle/>
                    <a:p>
                      <a:pPr indent="0" lvl="0" marL="0" rtl="0" algn="ctr">
                        <a:spcBef>
                          <a:spcPts val="0"/>
                        </a:spcBef>
                        <a:spcAft>
                          <a:spcPts val="0"/>
                        </a:spcAft>
                        <a:buNone/>
                      </a:pPr>
                      <a:r>
                        <a:rPr lang="en">
                          <a:solidFill>
                            <a:schemeClr val="lt2"/>
                          </a:solidFill>
                        </a:rPr>
                        <a:t>Observed Result</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Normal Email</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2006</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85</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03300">
                <a:tc vMerge="1"/>
                <a:tc>
                  <a:txBody>
                    <a:bodyPr/>
                    <a:lstStyle/>
                    <a:p>
                      <a:pPr indent="0" lvl="0" marL="0" rtl="0" algn="ctr">
                        <a:spcBef>
                          <a:spcPts val="0"/>
                        </a:spcBef>
                        <a:spcAft>
                          <a:spcPts val="0"/>
                        </a:spcAft>
                        <a:buNone/>
                      </a:pPr>
                      <a:r>
                        <a:rPr lang="en">
                          <a:solidFill>
                            <a:schemeClr val="lt2"/>
                          </a:solidFill>
                        </a:rPr>
                        <a:t>Spam</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372</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988</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544" name="Google Shape;544;p75"/>
          <p:cNvSpPr txBox="1"/>
          <p:nvPr>
            <p:ph idx="1" type="body"/>
          </p:nvPr>
        </p:nvSpPr>
        <p:spPr>
          <a:xfrm>
            <a:off x="188600" y="3116525"/>
            <a:ext cx="8520600" cy="1827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chemeClr val="lt2"/>
              </a:buClr>
              <a:buSzPts val="1800"/>
              <a:buChar char="●"/>
            </a:pPr>
            <a:r>
              <a:rPr lang="en">
                <a:solidFill>
                  <a:schemeClr val="lt2"/>
                </a:solidFill>
              </a:rPr>
              <a:t>TNR = Specificity = 2006/(85+2006) = </a:t>
            </a:r>
            <a:r>
              <a:rPr lang="en">
                <a:solidFill>
                  <a:schemeClr val="lt2"/>
                </a:solidFill>
              </a:rPr>
              <a:t>0.95934959349</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TPR = Sensitivity = 988/(988+372) = </a:t>
            </a:r>
            <a:r>
              <a:rPr lang="en">
                <a:solidFill>
                  <a:schemeClr val="lt2"/>
                </a:solidFill>
              </a:rPr>
              <a:t>0.72647058823</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Accuracy = </a:t>
            </a:r>
            <a:r>
              <a:rPr lang="en">
                <a:solidFill>
                  <a:schemeClr val="lt2"/>
                </a:solidFill>
              </a:rPr>
              <a:t>(2006+988)/(2006+85+372+988)</a:t>
            </a:r>
            <a:r>
              <a:rPr lang="en">
                <a:solidFill>
                  <a:schemeClr val="lt2"/>
                </a:solidFill>
              </a:rPr>
              <a:t> = </a:t>
            </a:r>
            <a:r>
              <a:rPr lang="en">
                <a:solidFill>
                  <a:schemeClr val="lt2"/>
                </a:solidFill>
              </a:rPr>
              <a:t>0.86757461605</a:t>
            </a:r>
            <a:endParaRPr>
              <a:solidFill>
                <a:schemeClr val="lt2"/>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548" name="Shape 548"/>
        <p:cNvGrpSpPr/>
        <p:nvPr/>
      </p:nvGrpSpPr>
      <p:grpSpPr>
        <a:xfrm>
          <a:off x="0" y="0"/>
          <a:ext cx="0" cy="0"/>
          <a:chOff x="0" y="0"/>
          <a:chExt cx="0" cy="0"/>
        </a:xfrm>
      </p:grpSpPr>
      <p:sp>
        <p:nvSpPr>
          <p:cNvPr id="549" name="Google Shape;549;p7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000000"/>
                </a:solidFill>
              </a:rPr>
              <a:t>LASSO</a:t>
            </a:r>
            <a:r>
              <a:rPr b="1" lang="en">
                <a:solidFill>
                  <a:srgbClr val="000000"/>
                </a:solidFill>
              </a:rPr>
              <a:t> Regression Testing ROC Curve</a:t>
            </a:r>
            <a:endParaRPr b="1">
              <a:solidFill>
                <a:srgbClr val="000000"/>
              </a:solidFill>
            </a:endParaRPr>
          </a:p>
        </p:txBody>
      </p:sp>
      <p:sp>
        <p:nvSpPr>
          <p:cNvPr id="550" name="Google Shape;550;p76"/>
          <p:cNvSpPr txBox="1"/>
          <p:nvPr>
            <p:ph idx="1" type="body"/>
          </p:nvPr>
        </p:nvSpPr>
        <p:spPr>
          <a:xfrm>
            <a:off x="311700" y="1171600"/>
            <a:ext cx="27042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This looks very similar to our Training data ROC plot which satisfies our hypothesis of stability in accuracy due to reduced complexity</a:t>
            </a:r>
            <a:endParaRPr/>
          </a:p>
        </p:txBody>
      </p:sp>
      <p:pic>
        <p:nvPicPr>
          <p:cNvPr id="551" name="Google Shape;551;p76"/>
          <p:cNvPicPr preferRelativeResize="0"/>
          <p:nvPr/>
        </p:nvPicPr>
        <p:blipFill>
          <a:blip r:embed="rId3">
            <a:alphaModFix/>
          </a:blip>
          <a:stretch>
            <a:fillRect/>
          </a:stretch>
        </p:blipFill>
        <p:spPr>
          <a:xfrm>
            <a:off x="3015900" y="1171600"/>
            <a:ext cx="5943600" cy="3397200"/>
          </a:xfrm>
          <a:prstGeom prst="rect">
            <a:avLst/>
          </a:prstGeom>
          <a:noFill/>
          <a:ln>
            <a:noFill/>
          </a:ln>
        </p:spPr>
      </p:pic>
      <p:cxnSp>
        <p:nvCxnSpPr>
          <p:cNvPr id="552" name="Google Shape;552;p76"/>
          <p:cNvCxnSpPr/>
          <p:nvPr/>
        </p:nvCxnSpPr>
        <p:spPr>
          <a:xfrm rot="10800000">
            <a:off x="4184900" y="2198050"/>
            <a:ext cx="378300" cy="940800"/>
          </a:xfrm>
          <a:prstGeom prst="straightConnector1">
            <a:avLst/>
          </a:prstGeom>
          <a:noFill/>
          <a:ln cap="flat" cmpd="sng" w="9525">
            <a:solidFill>
              <a:schemeClr val="dk2"/>
            </a:solidFill>
            <a:prstDash val="solid"/>
            <a:round/>
            <a:headEnd len="med" w="med" type="none"/>
            <a:tailEnd len="med" w="med" type="triangle"/>
          </a:ln>
        </p:spPr>
      </p:cxnSp>
      <p:sp>
        <p:nvSpPr>
          <p:cNvPr id="553" name="Google Shape;553;p76"/>
          <p:cNvSpPr txBox="1"/>
          <p:nvPr/>
        </p:nvSpPr>
        <p:spPr>
          <a:xfrm>
            <a:off x="3938975" y="3029975"/>
            <a:ext cx="20130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a:t>
            </a:r>
            <a:r>
              <a:rPr lang="en">
                <a:latin typeface="Old Standard TT"/>
                <a:ea typeface="Old Standard TT"/>
                <a:cs typeface="Old Standard TT"/>
                <a:sym typeface="Old Standard TT"/>
              </a:rPr>
              <a:t>0.8016634</a:t>
            </a:r>
            <a:endParaRPr>
              <a:latin typeface="Old Standard TT"/>
              <a:ea typeface="Old Standard TT"/>
              <a:cs typeface="Old Standard TT"/>
              <a:sym typeface="Old Standard TT"/>
            </a:endParaRPr>
          </a:p>
        </p:txBody>
      </p:sp>
      <p:sp>
        <p:nvSpPr>
          <p:cNvPr id="554" name="Google Shape;554;p76"/>
          <p:cNvSpPr txBox="1"/>
          <p:nvPr/>
        </p:nvSpPr>
        <p:spPr>
          <a:xfrm>
            <a:off x="6207375" y="2154125"/>
            <a:ext cx="2329800" cy="144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AUC = 0.9432731</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Gini = 0.8865463</a:t>
            </a:r>
            <a:endParaRPr>
              <a:latin typeface="Old Standard TT"/>
              <a:ea typeface="Old Standard TT"/>
              <a:cs typeface="Old Standard TT"/>
              <a:sym typeface="Old Standard TT"/>
            </a:endParaRPr>
          </a:p>
        </p:txBody>
      </p:sp>
      <p:sp>
        <p:nvSpPr>
          <p:cNvPr id="555" name="Google Shape;555;p76"/>
          <p:cNvSpPr txBox="1"/>
          <p:nvPr/>
        </p:nvSpPr>
        <p:spPr>
          <a:xfrm>
            <a:off x="4082600" y="1269350"/>
            <a:ext cx="4130400" cy="50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1600">
                <a:solidFill>
                  <a:schemeClr val="dk1"/>
                </a:solidFill>
              </a:rPr>
              <a:t>Testing set ROC Curve LASSO Model</a:t>
            </a:r>
            <a:endParaRPr sz="1600">
              <a:solidFill>
                <a:schemeClr val="dk1"/>
              </a:solidFill>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59" name="Shape 559"/>
        <p:cNvGrpSpPr/>
        <p:nvPr/>
      </p:nvGrpSpPr>
      <p:grpSpPr>
        <a:xfrm>
          <a:off x="0" y="0"/>
          <a:ext cx="0" cy="0"/>
          <a:chOff x="0" y="0"/>
          <a:chExt cx="0" cy="0"/>
        </a:xfrm>
      </p:grpSpPr>
      <p:sp>
        <p:nvSpPr>
          <p:cNvPr id="560" name="Google Shape;560;p7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LASSO</a:t>
            </a:r>
            <a:r>
              <a:rPr b="1" lang="en">
                <a:solidFill>
                  <a:srgbClr val="FFFFFF"/>
                </a:solidFill>
              </a:rPr>
              <a:t> Regression Testing Confusion Matrix</a:t>
            </a:r>
            <a:endParaRPr b="1">
              <a:solidFill>
                <a:srgbClr val="FFFFFF"/>
              </a:solidFill>
            </a:endParaRPr>
          </a:p>
        </p:txBody>
      </p:sp>
      <p:graphicFrame>
        <p:nvGraphicFramePr>
          <p:cNvPr id="561" name="Google Shape;561;p77"/>
          <p:cNvGraphicFramePr/>
          <p:nvPr/>
        </p:nvGraphicFramePr>
        <p:xfrm>
          <a:off x="1088975" y="1171600"/>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381000">
                <a:tc gridSpan="2" rowSpan="2">
                  <a:txBody>
                    <a:bodyPr/>
                    <a:lstStyle/>
                    <a:p>
                      <a:pPr indent="0" lvl="0" marL="0" rtl="0" algn="ctr">
                        <a:spcBef>
                          <a:spcPts val="0"/>
                        </a:spcBef>
                        <a:spcAft>
                          <a:spcPts val="0"/>
                        </a:spcAft>
                        <a:buNone/>
                      </a:pPr>
                      <a:r>
                        <a:rPr lang="en">
                          <a:solidFill>
                            <a:schemeClr val="lt1"/>
                          </a:solidFill>
                        </a:rPr>
                        <a:t>Spam Testing Data LASSO Method using Best Accuracy Cutoff</a:t>
                      </a:r>
                      <a:endParaRPr>
                        <a:solidFill>
                          <a:schemeClr val="lt1"/>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rowSpan="2" hMerge="1"/>
                <a:tc gridSpan="2">
                  <a:txBody>
                    <a:bodyPr/>
                    <a:lstStyle/>
                    <a:p>
                      <a:pPr indent="0" lvl="0" marL="0" rtl="0" algn="ctr">
                        <a:spcBef>
                          <a:spcPts val="0"/>
                        </a:spcBef>
                        <a:spcAft>
                          <a:spcPts val="0"/>
                        </a:spcAft>
                        <a:buNone/>
                      </a:pPr>
                      <a:r>
                        <a:rPr lang="en">
                          <a:solidFill>
                            <a:schemeClr val="lt1"/>
                          </a:solidFill>
                        </a:rPr>
                        <a:t>Predicted Value</a:t>
                      </a:r>
                      <a:endParaRPr>
                        <a:solidFill>
                          <a:schemeClr val="lt1"/>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hMerge="1"/>
              </a:tr>
              <a:tr h="381000">
                <a:tc gridSpan="2" vMerge="1"/>
                <a:tc hMerge="1" vMerge="1"/>
                <a:tc>
                  <a:txBody>
                    <a:bodyPr/>
                    <a:lstStyle/>
                    <a:p>
                      <a:pPr indent="0" lvl="0" marL="0" rtl="0" algn="ctr">
                        <a:spcBef>
                          <a:spcPts val="0"/>
                        </a:spcBef>
                        <a:spcAft>
                          <a:spcPts val="0"/>
                        </a:spcAft>
                        <a:buNone/>
                      </a:pPr>
                      <a:r>
                        <a:rPr lang="en">
                          <a:solidFill>
                            <a:schemeClr val="lt1"/>
                          </a:solidFill>
                        </a:rPr>
                        <a:t>Normal Email</a:t>
                      </a:r>
                      <a:endParaRPr>
                        <a:solidFill>
                          <a:schemeClr val="lt1"/>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Spam</a:t>
                      </a:r>
                      <a:endParaRPr>
                        <a:solidFill>
                          <a:schemeClr val="lt1"/>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381000">
                <a:tc rowSpan="2">
                  <a:txBody>
                    <a:bodyPr/>
                    <a:lstStyle/>
                    <a:p>
                      <a:pPr indent="0" lvl="0" marL="0" rtl="0" algn="ctr">
                        <a:spcBef>
                          <a:spcPts val="0"/>
                        </a:spcBef>
                        <a:spcAft>
                          <a:spcPts val="0"/>
                        </a:spcAft>
                        <a:buNone/>
                      </a:pPr>
                      <a:r>
                        <a:rPr lang="en">
                          <a:solidFill>
                            <a:schemeClr val="lt1"/>
                          </a:solidFill>
                        </a:rPr>
                        <a:t>Observed Result</a:t>
                      </a:r>
                      <a:endParaRPr>
                        <a:solidFill>
                          <a:schemeClr val="lt1"/>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Normal Email</a:t>
                      </a:r>
                      <a:endParaRPr>
                        <a:solidFill>
                          <a:schemeClr val="lt1"/>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668</a:t>
                      </a:r>
                      <a:endParaRPr>
                        <a:solidFill>
                          <a:schemeClr val="lt1"/>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29</a:t>
                      </a:r>
                      <a:endParaRPr>
                        <a:solidFill>
                          <a:schemeClr val="lt1"/>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381000">
                <a:tc vMerge="1"/>
                <a:tc>
                  <a:txBody>
                    <a:bodyPr/>
                    <a:lstStyle/>
                    <a:p>
                      <a:pPr indent="0" lvl="0" marL="0" rtl="0" algn="ctr">
                        <a:spcBef>
                          <a:spcPts val="0"/>
                        </a:spcBef>
                        <a:spcAft>
                          <a:spcPts val="0"/>
                        </a:spcAft>
                        <a:buNone/>
                      </a:pPr>
                      <a:r>
                        <a:rPr lang="en">
                          <a:solidFill>
                            <a:schemeClr val="lt1"/>
                          </a:solidFill>
                        </a:rPr>
                        <a:t>Spam</a:t>
                      </a:r>
                      <a:endParaRPr>
                        <a:solidFill>
                          <a:schemeClr val="lt1"/>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139</a:t>
                      </a:r>
                      <a:endParaRPr>
                        <a:solidFill>
                          <a:schemeClr val="lt1"/>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314</a:t>
                      </a:r>
                      <a:endParaRPr>
                        <a:solidFill>
                          <a:schemeClr val="lt1"/>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bl>
          </a:graphicData>
        </a:graphic>
      </p:graphicFrame>
      <p:sp>
        <p:nvSpPr>
          <p:cNvPr id="562" name="Google Shape;562;p77"/>
          <p:cNvSpPr txBox="1"/>
          <p:nvPr>
            <p:ph idx="1" type="body"/>
          </p:nvPr>
        </p:nvSpPr>
        <p:spPr>
          <a:xfrm>
            <a:off x="188600" y="3116525"/>
            <a:ext cx="8520600" cy="1827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chemeClr val="lt2"/>
              </a:buClr>
              <a:buSzPts val="1800"/>
              <a:buChar char="●"/>
            </a:pPr>
            <a:r>
              <a:rPr lang="en">
                <a:solidFill>
                  <a:schemeClr val="lt2"/>
                </a:solidFill>
              </a:rPr>
              <a:t>TNR = Specificity = 668/(29+668) =</a:t>
            </a:r>
            <a:r>
              <a:rPr lang="en">
                <a:solidFill>
                  <a:schemeClr val="lt2"/>
                </a:solidFill>
              </a:rPr>
              <a:t>0.95839311334</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TPR = Sensitivity = 314/(139+314) = </a:t>
            </a:r>
            <a:r>
              <a:rPr lang="en">
                <a:solidFill>
                  <a:schemeClr val="lt2"/>
                </a:solidFill>
              </a:rPr>
              <a:t>0.69315673289</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Accuracy = (668+314)/(668+29+314+139) = </a:t>
            </a:r>
            <a:r>
              <a:rPr lang="en">
                <a:solidFill>
                  <a:schemeClr val="lt2"/>
                </a:solidFill>
              </a:rPr>
              <a:t>0.85391304347</a:t>
            </a:r>
            <a:endParaRPr>
              <a:solidFill>
                <a:schemeClr val="lt2"/>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66" name="Shape 566"/>
        <p:cNvGrpSpPr/>
        <p:nvPr/>
      </p:nvGrpSpPr>
      <p:grpSpPr>
        <a:xfrm>
          <a:off x="0" y="0"/>
          <a:ext cx="0" cy="0"/>
          <a:chOff x="0" y="0"/>
          <a:chExt cx="0" cy="0"/>
        </a:xfrm>
      </p:grpSpPr>
      <p:sp>
        <p:nvSpPr>
          <p:cNvPr id="567" name="Google Shape;567;p78"/>
          <p:cNvSpPr txBox="1"/>
          <p:nvPr>
            <p:ph type="title"/>
          </p:nvPr>
        </p:nvSpPr>
        <p:spPr>
          <a:xfrm>
            <a:off x="200800" y="11875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LASSO</a:t>
            </a:r>
            <a:endParaRPr b="1">
              <a:solidFill>
                <a:schemeClr val="lt2"/>
              </a:solidFill>
            </a:endParaRPr>
          </a:p>
          <a:p>
            <a:pPr indent="0" lvl="0" marL="0" rtl="0" algn="ctr">
              <a:spcBef>
                <a:spcPts val="0"/>
              </a:spcBef>
              <a:spcAft>
                <a:spcPts val="0"/>
              </a:spcAft>
              <a:buNone/>
            </a:pPr>
            <a:r>
              <a:rPr b="1" lang="en">
                <a:solidFill>
                  <a:schemeClr val="lt2"/>
                </a:solidFill>
              </a:rPr>
              <a:t>Deviation in Values Between Training &amp; Testing</a:t>
            </a:r>
            <a:endParaRPr b="1">
              <a:solidFill>
                <a:schemeClr val="lt2"/>
              </a:solidFill>
            </a:endParaRPr>
          </a:p>
          <a:p>
            <a:pPr indent="0" lvl="0" marL="0" rtl="0" algn="ctr">
              <a:spcBef>
                <a:spcPts val="0"/>
              </a:spcBef>
              <a:spcAft>
                <a:spcPts val="0"/>
              </a:spcAft>
              <a:buNone/>
            </a:pPr>
            <a:r>
              <a:t/>
            </a:r>
            <a:endParaRPr b="1">
              <a:solidFill>
                <a:schemeClr val="lt2"/>
              </a:solidFill>
            </a:endParaRPr>
          </a:p>
        </p:txBody>
      </p:sp>
      <p:graphicFrame>
        <p:nvGraphicFramePr>
          <p:cNvPr id="568" name="Google Shape;568;p78"/>
          <p:cNvGraphicFramePr/>
          <p:nvPr/>
        </p:nvGraphicFramePr>
        <p:xfrm>
          <a:off x="841600" y="1177650"/>
          <a:ext cx="3000000" cy="3000000"/>
        </p:xfrm>
        <a:graphic>
          <a:graphicData uri="http://schemas.openxmlformats.org/drawingml/2006/table">
            <a:tbl>
              <a:tblPr>
                <a:noFill/>
                <a:tableStyleId>{DC7049CD-37C0-4B53-897E-30D3DB1DE80B}</a:tableStyleId>
              </a:tblPr>
              <a:tblGrid>
                <a:gridCol w="1447800"/>
                <a:gridCol w="1447800"/>
                <a:gridCol w="1447800"/>
                <a:gridCol w="1447800"/>
                <a:gridCol w="1447800"/>
              </a:tblGrid>
              <a:tr h="381000">
                <a:tc>
                  <a:txBody>
                    <a:bodyPr/>
                    <a:lstStyle/>
                    <a:p>
                      <a:pPr indent="0" lvl="0" marL="0" rtl="0" algn="ctr">
                        <a:spcBef>
                          <a:spcPts val="0"/>
                        </a:spcBef>
                        <a:spcAft>
                          <a:spcPts val="0"/>
                        </a:spcAft>
                        <a:buNone/>
                      </a:pPr>
                      <a:r>
                        <a:rPr lang="en">
                          <a:solidFill>
                            <a:schemeClr val="lt2"/>
                          </a:solidFill>
                        </a:rPr>
                        <a:t>Measure</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Training Set</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Testing Set</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Difference</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Percent Change</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KS</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0.8101686</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0.8016634</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-0.0085052</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-1.050%</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AUC</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0.9484921</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0.9432731</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-0.005219</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-0.550%</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Gini</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0.8969843</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0.8865463</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-0.010438</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-1.164%</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Accuracy</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0.86757461605</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0.85391304347</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-0.01366157258</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-1.575%</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Sensitivity</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0.72647058823</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0.69315673289</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-0.03331385534</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-4.586%</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Specificity</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0.95934959349</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0.95839311334</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-0.00095648015</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-0.100%</a:t>
                      </a:r>
                      <a:endParaRPr>
                        <a:solidFill>
                          <a:schemeClr val="lt2"/>
                        </a:solidFill>
                      </a:endParaRPr>
                    </a:p>
                  </a:txBody>
                  <a:tcPr marT="19050" marB="19050" marR="28575" marL="28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569" name="Google Shape;569;p78"/>
          <p:cNvSpPr txBox="1"/>
          <p:nvPr/>
        </p:nvSpPr>
        <p:spPr>
          <a:xfrm>
            <a:off x="712175" y="4134000"/>
            <a:ext cx="7156800" cy="80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Old Standard TT"/>
                <a:ea typeface="Old Standard TT"/>
                <a:cs typeface="Old Standard TT"/>
                <a:sym typeface="Old Standard TT"/>
              </a:rPr>
              <a:t>Note that in all cases except Sensitivity  the difference between the testing and training scores are lower for the Lasso Model than the Ridge model this is also true for most percent changes meaning Lasso performs slightly more consistently on new data, while Ridge formed a noticeably stronger model on both sets </a:t>
            </a:r>
            <a:endParaRPr>
              <a:latin typeface="Old Standard TT"/>
              <a:ea typeface="Old Standard TT"/>
              <a:cs typeface="Old Standard TT"/>
              <a:sym typeface="Old Standard TT"/>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573" name="Shape 573"/>
        <p:cNvGrpSpPr/>
        <p:nvPr/>
      </p:nvGrpSpPr>
      <p:grpSpPr>
        <a:xfrm>
          <a:off x="0" y="0"/>
          <a:ext cx="0" cy="0"/>
          <a:chOff x="0" y="0"/>
          <a:chExt cx="0" cy="0"/>
        </a:xfrm>
      </p:grpSpPr>
      <p:sp>
        <p:nvSpPr>
          <p:cNvPr id="574" name="Google Shape;574;p79"/>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000000"/>
                </a:solidFill>
              </a:rPr>
              <a:t>Elastic Net</a:t>
            </a:r>
            <a:r>
              <a:rPr b="1" lang="en">
                <a:solidFill>
                  <a:srgbClr val="000000"/>
                </a:solidFill>
              </a:rPr>
              <a:t> Regression Analysis</a:t>
            </a:r>
            <a:endParaRPr b="1">
              <a:solidFill>
                <a:srgbClr val="000000"/>
              </a:solidFill>
            </a:endParaRPr>
          </a:p>
        </p:txBody>
      </p:sp>
      <p:sp>
        <p:nvSpPr>
          <p:cNvPr id="575" name="Google Shape;575;p79"/>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rgbClr val="000000"/>
                </a:solidFill>
              </a:rPr>
              <a:t>Elastic net Regression combines the L1 and L2 </a:t>
            </a:r>
            <a:r>
              <a:rPr lang="en">
                <a:solidFill>
                  <a:srgbClr val="000000"/>
                </a:solidFill>
              </a:rPr>
              <a:t>regularization</a:t>
            </a:r>
            <a:r>
              <a:rPr lang="en">
                <a:solidFill>
                  <a:srgbClr val="000000"/>
                </a:solidFill>
              </a:rPr>
              <a:t> of Ridge and Lasso Regressions</a:t>
            </a:r>
            <a:endParaRPr>
              <a:solidFill>
                <a:srgbClr val="000000"/>
              </a:solidFill>
            </a:endParaRPr>
          </a:p>
          <a:p>
            <a:pPr indent="0" lvl="0" marL="0" rtl="0" algn="l">
              <a:lnSpc>
                <a:spcPct val="200000"/>
              </a:lnSpc>
              <a:spcBef>
                <a:spcPts val="1600"/>
              </a:spcBef>
              <a:spcAft>
                <a:spcPts val="0"/>
              </a:spcAft>
              <a:buNone/>
            </a:pPr>
            <a:r>
              <a:rPr lang="en">
                <a:solidFill>
                  <a:srgbClr val="000000"/>
                </a:solidFill>
              </a:rPr>
              <a:t>Elastic Net still deletes variables but less often than Lasso, so that collinear terms may still be used together if they enhance the model usefully</a:t>
            </a:r>
            <a:endParaRPr>
              <a:solidFill>
                <a:srgbClr val="000000"/>
              </a:solidFill>
            </a:endParaRPr>
          </a:p>
          <a:p>
            <a:pPr indent="0" lvl="0" marL="0" rtl="0" algn="l">
              <a:lnSpc>
                <a:spcPct val="200000"/>
              </a:lnSpc>
              <a:spcBef>
                <a:spcPts val="1600"/>
              </a:spcBef>
              <a:spcAft>
                <a:spcPts val="1600"/>
              </a:spcAft>
              <a:buNone/>
            </a:pPr>
            <a:r>
              <a:rPr lang="en">
                <a:solidFill>
                  <a:srgbClr val="000000"/>
                </a:solidFill>
              </a:rPr>
              <a:t>Elastic net should therefore </a:t>
            </a:r>
            <a:r>
              <a:rPr lang="en">
                <a:solidFill>
                  <a:srgbClr val="000000"/>
                </a:solidFill>
                <a:highlight>
                  <a:schemeClr val="accent6"/>
                </a:highlight>
              </a:rPr>
              <a:t>compete with Lasso for consistency on new data, and compete for accuracy with Ridge</a:t>
            </a:r>
            <a:endParaRPr>
              <a:solidFill>
                <a:srgbClr val="000000"/>
              </a:solidFill>
              <a:highlight>
                <a:schemeClr val="accent6"/>
              </a:highlight>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79" name="Shape 579"/>
        <p:cNvGrpSpPr/>
        <p:nvPr/>
      </p:nvGrpSpPr>
      <p:grpSpPr>
        <a:xfrm>
          <a:off x="0" y="0"/>
          <a:ext cx="0" cy="0"/>
          <a:chOff x="0" y="0"/>
          <a:chExt cx="0" cy="0"/>
        </a:xfrm>
      </p:grpSpPr>
      <p:sp>
        <p:nvSpPr>
          <p:cNvPr id="580" name="Google Shape;580;p80"/>
          <p:cNvSpPr txBox="1"/>
          <p:nvPr>
            <p:ph type="title"/>
          </p:nvPr>
        </p:nvSpPr>
        <p:spPr>
          <a:xfrm>
            <a:off x="311700" y="7257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Elastic Net</a:t>
            </a:r>
            <a:r>
              <a:rPr b="1" lang="en">
                <a:solidFill>
                  <a:schemeClr val="lt2"/>
                </a:solidFill>
              </a:rPr>
              <a:t> Regression Coefficients</a:t>
            </a:r>
            <a:endParaRPr b="1">
              <a:solidFill>
                <a:schemeClr val="lt2"/>
              </a:solidFill>
            </a:endParaRPr>
          </a:p>
        </p:txBody>
      </p:sp>
      <p:sp>
        <p:nvSpPr>
          <p:cNvPr id="581" name="Google Shape;581;p80"/>
          <p:cNvSpPr txBox="1"/>
          <p:nvPr>
            <p:ph idx="1" type="body"/>
          </p:nvPr>
        </p:nvSpPr>
        <p:spPr>
          <a:xfrm>
            <a:off x="81500" y="72575"/>
            <a:ext cx="1824900" cy="3397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(Intercept)  1.938937e-01</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V1      	-3.835883e-02</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V2      	-9.660748e-03</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V3       	3.826396e-02</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V4       	1.317511e-02</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V5       	8.672183e-02</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V6       	1.142050e-01</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V7       	2.050381e-01</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V8       	8.135512e-02</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V9       	5.406347e-02</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V10      	1.813894e-02</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V11      	7.659150e-02</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V12     	-2.717604e-02</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V13      	4.723989e-04</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V14      	1.014232e-02</a:t>
            </a:r>
            <a:endParaRPr sz="8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800">
                <a:highlight>
                  <a:srgbClr val="FFFFFF"/>
                </a:highlight>
                <a:latin typeface="Arial"/>
                <a:ea typeface="Arial"/>
                <a:cs typeface="Arial"/>
                <a:sym typeface="Arial"/>
              </a:rPr>
              <a:t>V15      	3.087271e-02</a:t>
            </a:r>
            <a:endParaRPr sz="800">
              <a:highlight>
                <a:srgbClr val="FFFFFF"/>
              </a:highlight>
              <a:latin typeface="Arial"/>
              <a:ea typeface="Arial"/>
              <a:cs typeface="Arial"/>
              <a:sym typeface="Arial"/>
            </a:endParaRPr>
          </a:p>
          <a:p>
            <a:pPr indent="0" lvl="0" marL="0" rtl="0" algn="l">
              <a:spcBef>
                <a:spcPts val="0"/>
              </a:spcBef>
              <a:spcAft>
                <a:spcPts val="1600"/>
              </a:spcAft>
              <a:buNone/>
            </a:pPr>
            <a:r>
              <a:t/>
            </a:r>
            <a:endParaRPr sz="1300">
              <a:solidFill>
                <a:schemeClr val="lt2"/>
              </a:solidFill>
            </a:endParaRPr>
          </a:p>
        </p:txBody>
      </p:sp>
      <p:sp>
        <p:nvSpPr>
          <p:cNvPr id="582" name="Google Shape;582;p80"/>
          <p:cNvSpPr txBox="1"/>
          <p:nvPr/>
        </p:nvSpPr>
        <p:spPr>
          <a:xfrm>
            <a:off x="1457050" y="338550"/>
            <a:ext cx="1424400" cy="406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V16      	7.755782e-02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V17      	5.503823e-02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V18      	6.524567e-02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V19  	    1.196415e-02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V20      	6.175695e-02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V21      	4.930904e-02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V22      	4.366139e-02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V23      	1.821074e-01</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V24      	9.455426e-02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V25     	-1.907207e-02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V26     	-2.773926e-02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V27     	-1.079688e-02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V28      	.       	</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V29     	-3.412095e-03</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V30     	-4.899441e-02</a:t>
            </a:r>
            <a:endParaRPr sz="800">
              <a:solidFill>
                <a:schemeClr val="dk1"/>
              </a:solidFill>
              <a:highlight>
                <a:srgbClr val="FFFFFF"/>
              </a:highlight>
            </a:endParaRPr>
          </a:p>
          <a:p>
            <a:pPr indent="0" lvl="0" marL="0" rtl="0" algn="l">
              <a:lnSpc>
                <a:spcPct val="115000"/>
              </a:lnSpc>
              <a:spcBef>
                <a:spcPts val="0"/>
              </a:spcBef>
              <a:spcAft>
                <a:spcPts val="1600"/>
              </a:spcAft>
              <a:buClr>
                <a:schemeClr val="dk1"/>
              </a:buClr>
              <a:buSzPts val="1100"/>
              <a:buFont typeface="Arial"/>
              <a:buNone/>
            </a:pPr>
            <a:r>
              <a:t/>
            </a:r>
            <a:endParaRPr sz="1300">
              <a:solidFill>
                <a:schemeClr val="lt2"/>
              </a:solidFill>
              <a:latin typeface="Old Standard TT"/>
              <a:ea typeface="Old Standard TT"/>
              <a:cs typeface="Old Standard TT"/>
              <a:sym typeface="Old Standard TT"/>
            </a:endParaRPr>
          </a:p>
        </p:txBody>
      </p:sp>
      <p:sp>
        <p:nvSpPr>
          <p:cNvPr id="583" name="Google Shape;583;p80"/>
          <p:cNvSpPr txBox="1"/>
          <p:nvPr/>
        </p:nvSpPr>
        <p:spPr>
          <a:xfrm>
            <a:off x="2805200" y="338550"/>
            <a:ext cx="1424400" cy="446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800">
                <a:solidFill>
                  <a:schemeClr val="dk1"/>
                </a:solidFill>
                <a:highlight>
                  <a:srgbClr val="FFFFFF"/>
                </a:highlight>
              </a:rPr>
              <a:t>V31     	-7.917650e-03</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V32      	4.057662e-03</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V33     	-3.812047e-02</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V34      	1.785345e-02</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V35     	-2.221258e-02</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V36      	3.470234e-02</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V37     	-2.910006e-02</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V38   	  -5.229032e-02</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V39     	-1.256091e-02</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V40      	2.863450e-02</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V41     	-5.746846e-03</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V42     	-3.509411e-02</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V43     	-4.853578e-02</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V44     	-3.110064e-02</a:t>
            </a:r>
            <a:endParaRPr sz="800">
              <a:solidFill>
                <a:schemeClr val="dk1"/>
              </a:solidFill>
              <a:highlight>
                <a:srgbClr val="FFFFFF"/>
              </a:highlight>
            </a:endParaRPr>
          </a:p>
          <a:p>
            <a:pPr indent="0" lvl="0" marL="0" rtl="0" algn="l">
              <a:lnSpc>
                <a:spcPct val="115000"/>
              </a:lnSpc>
              <a:spcBef>
                <a:spcPts val="1200"/>
              </a:spcBef>
              <a:spcAft>
                <a:spcPts val="0"/>
              </a:spcAft>
              <a:buNone/>
            </a:pPr>
            <a:r>
              <a:rPr lang="en" sz="800">
                <a:solidFill>
                  <a:schemeClr val="dk1"/>
                </a:solidFill>
                <a:highlight>
                  <a:srgbClr val="FFFFFF"/>
                </a:highlight>
              </a:rPr>
              <a:t>V45     	-3.495506e-02</a:t>
            </a:r>
            <a:endParaRPr sz="800">
              <a:solidFill>
                <a:schemeClr val="dk1"/>
              </a:solidFill>
              <a:highlight>
                <a:srgbClr val="FFFFFF"/>
              </a:highlight>
            </a:endParaRPr>
          </a:p>
          <a:p>
            <a:pPr indent="0" lvl="0" marL="0" rtl="0" algn="l">
              <a:lnSpc>
                <a:spcPct val="115000"/>
              </a:lnSpc>
              <a:spcBef>
                <a:spcPts val="0"/>
              </a:spcBef>
              <a:spcAft>
                <a:spcPts val="1600"/>
              </a:spcAft>
              <a:buNone/>
            </a:pPr>
            <a:r>
              <a:t/>
            </a:r>
            <a:endParaRPr sz="1300">
              <a:solidFill>
                <a:schemeClr val="lt2"/>
              </a:solidFill>
              <a:latin typeface="Old Standard TT"/>
              <a:ea typeface="Old Standard TT"/>
              <a:cs typeface="Old Standard TT"/>
              <a:sym typeface="Old Standard TT"/>
            </a:endParaRPr>
          </a:p>
        </p:txBody>
      </p:sp>
      <p:sp>
        <p:nvSpPr>
          <p:cNvPr id="584" name="Google Shape;584;p80"/>
          <p:cNvSpPr txBox="1"/>
          <p:nvPr/>
        </p:nvSpPr>
        <p:spPr>
          <a:xfrm>
            <a:off x="4044450" y="641850"/>
            <a:ext cx="1468200" cy="432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V46     	-3.457435e-02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V47     	-1.546562e-01</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V48     	-5.166523e-02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V49     	-1.259371e-01</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V50     	-4.214202e-02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V51     	-4.963658e-02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V52      	6.159358e-02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V53      	2.645728e-01</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V54      	3.646698e-02</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V55      	3.417223e-04</a:t>
            </a:r>
            <a:endParaRPr sz="800">
              <a:solidFill>
                <a:schemeClr val="dk1"/>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800">
                <a:solidFill>
                  <a:schemeClr val="dk1"/>
                </a:solidFill>
                <a:highlight>
                  <a:srgbClr val="FFFFFF"/>
                </a:highlight>
              </a:rPr>
              <a:t>V56      	3.736002e-05</a:t>
            </a:r>
            <a:endParaRPr sz="800">
              <a:solidFill>
                <a:schemeClr val="dk1"/>
              </a:solidFill>
              <a:highlight>
                <a:srgbClr val="FFFFFF"/>
              </a:highlight>
            </a:endParaRPr>
          </a:p>
          <a:p>
            <a:pPr indent="0" lvl="0" marL="0" rtl="0" algn="l">
              <a:lnSpc>
                <a:spcPct val="115000"/>
              </a:lnSpc>
              <a:spcBef>
                <a:spcPts val="0"/>
              </a:spcBef>
              <a:spcAft>
                <a:spcPts val="1600"/>
              </a:spcAft>
              <a:buClr>
                <a:schemeClr val="dk1"/>
              </a:buClr>
              <a:buSzPts val="1100"/>
              <a:buFont typeface="Arial"/>
              <a:buNone/>
            </a:pPr>
            <a:r>
              <a:rPr lang="en" sz="800">
                <a:solidFill>
                  <a:schemeClr val="dk1"/>
                </a:solidFill>
              </a:rPr>
              <a:t>V57      	7.257684e-05</a:t>
            </a:r>
            <a:endParaRPr sz="1300">
              <a:solidFill>
                <a:schemeClr val="lt2"/>
              </a:solidFill>
              <a:latin typeface="Old Standard TT"/>
              <a:ea typeface="Old Standard TT"/>
              <a:cs typeface="Old Standard TT"/>
              <a:sym typeface="Old Standard TT"/>
            </a:endParaRPr>
          </a:p>
        </p:txBody>
      </p:sp>
      <p:sp>
        <p:nvSpPr>
          <p:cNvPr id="585" name="Google Shape;585;p80"/>
          <p:cNvSpPr txBox="1"/>
          <p:nvPr/>
        </p:nvSpPr>
        <p:spPr>
          <a:xfrm>
            <a:off x="6013950" y="914400"/>
            <a:ext cx="2382600" cy="393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Old Standard TT"/>
                <a:ea typeface="Old Standard TT"/>
                <a:cs typeface="Old Standard TT"/>
                <a:sym typeface="Old Standard TT"/>
              </a:rPr>
              <a:t>We can see that only one variable was removed which is far less than that of Lasso, lets see how that changes the outcomes</a:t>
            </a:r>
            <a:endParaRPr sz="2000">
              <a:solidFill>
                <a:schemeClr val="lt2"/>
              </a:solidFill>
              <a:latin typeface="Old Standard TT"/>
              <a:ea typeface="Old Standard TT"/>
              <a:cs typeface="Old Standard TT"/>
              <a:sym typeface="Old Standard TT"/>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89" name="Shape 589"/>
        <p:cNvGrpSpPr/>
        <p:nvPr/>
      </p:nvGrpSpPr>
      <p:grpSpPr>
        <a:xfrm>
          <a:off x="0" y="0"/>
          <a:ext cx="0" cy="0"/>
          <a:chOff x="0" y="0"/>
          <a:chExt cx="0" cy="0"/>
        </a:xfrm>
      </p:grpSpPr>
      <p:pic>
        <p:nvPicPr>
          <p:cNvPr id="590" name="Google Shape;590;p81"/>
          <p:cNvPicPr preferRelativeResize="0"/>
          <p:nvPr/>
        </p:nvPicPr>
        <p:blipFill>
          <a:blip r:embed="rId3">
            <a:alphaModFix/>
          </a:blip>
          <a:stretch>
            <a:fillRect/>
          </a:stretch>
        </p:blipFill>
        <p:spPr>
          <a:xfrm>
            <a:off x="3707850" y="1058225"/>
            <a:ext cx="5124450" cy="3924300"/>
          </a:xfrm>
          <a:prstGeom prst="rect">
            <a:avLst/>
          </a:prstGeom>
          <a:noFill/>
          <a:ln>
            <a:noFill/>
          </a:ln>
        </p:spPr>
      </p:pic>
      <p:sp>
        <p:nvSpPr>
          <p:cNvPr id="591" name="Google Shape;591;p8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Elastic Net</a:t>
            </a:r>
            <a:r>
              <a:rPr b="1" lang="en">
                <a:solidFill>
                  <a:schemeClr val="lt2"/>
                </a:solidFill>
              </a:rPr>
              <a:t> Regression Training ROC Curve</a:t>
            </a:r>
            <a:endParaRPr b="1">
              <a:solidFill>
                <a:schemeClr val="lt2"/>
              </a:solidFill>
            </a:endParaRPr>
          </a:p>
        </p:txBody>
      </p:sp>
      <p:sp>
        <p:nvSpPr>
          <p:cNvPr id="592" name="Google Shape;592;p81"/>
          <p:cNvSpPr txBox="1"/>
          <p:nvPr>
            <p:ph idx="1" type="body"/>
          </p:nvPr>
        </p:nvSpPr>
        <p:spPr>
          <a:xfrm>
            <a:off x="311700" y="1171600"/>
            <a:ext cx="2835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2"/>
                </a:solidFill>
              </a:rPr>
              <a:t>Note high accuracy of model close to range of Ridge </a:t>
            </a:r>
            <a:r>
              <a:rPr lang="en">
                <a:solidFill>
                  <a:schemeClr val="lt2"/>
                </a:solidFill>
              </a:rPr>
              <a:t>Regression</a:t>
            </a:r>
            <a:endParaRPr>
              <a:solidFill>
                <a:schemeClr val="lt2"/>
              </a:solidFill>
            </a:endParaRPr>
          </a:p>
        </p:txBody>
      </p:sp>
      <p:cxnSp>
        <p:nvCxnSpPr>
          <p:cNvPr id="593" name="Google Shape;593;p81"/>
          <p:cNvCxnSpPr/>
          <p:nvPr/>
        </p:nvCxnSpPr>
        <p:spPr>
          <a:xfrm rot="10800000">
            <a:off x="4886350" y="2106850"/>
            <a:ext cx="457200" cy="949500"/>
          </a:xfrm>
          <a:prstGeom prst="straightConnector1">
            <a:avLst/>
          </a:prstGeom>
          <a:noFill/>
          <a:ln cap="flat" cmpd="sng" w="9525">
            <a:solidFill>
              <a:schemeClr val="dk2"/>
            </a:solidFill>
            <a:prstDash val="solid"/>
            <a:round/>
            <a:headEnd len="med" w="med" type="none"/>
            <a:tailEnd len="med" w="med" type="triangle"/>
          </a:ln>
        </p:spPr>
      </p:cxnSp>
      <p:sp>
        <p:nvSpPr>
          <p:cNvPr id="594" name="Google Shape;594;p81"/>
          <p:cNvSpPr txBox="1"/>
          <p:nvPr/>
        </p:nvSpPr>
        <p:spPr>
          <a:xfrm>
            <a:off x="4724925" y="3056350"/>
            <a:ext cx="20130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a:t>
            </a:r>
            <a:r>
              <a:rPr lang="en">
                <a:latin typeface="Old Standard TT"/>
                <a:ea typeface="Old Standard TT"/>
                <a:cs typeface="Old Standard TT"/>
                <a:sym typeface="Old Standard TT"/>
              </a:rPr>
              <a:t>0.826644</a:t>
            </a:r>
            <a:endParaRPr>
              <a:latin typeface="Old Standard TT"/>
              <a:ea typeface="Old Standard TT"/>
              <a:cs typeface="Old Standard TT"/>
              <a:sym typeface="Old Standard TT"/>
            </a:endParaRPr>
          </a:p>
        </p:txBody>
      </p:sp>
      <p:sp>
        <p:nvSpPr>
          <p:cNvPr id="595" name="Google Shape;595;p81"/>
          <p:cNvSpPr txBox="1"/>
          <p:nvPr/>
        </p:nvSpPr>
        <p:spPr>
          <a:xfrm>
            <a:off x="6479950" y="2076400"/>
            <a:ext cx="1740900" cy="173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AUC = </a:t>
            </a:r>
            <a:r>
              <a:rPr lang="en">
                <a:latin typeface="Old Standard TT"/>
                <a:ea typeface="Old Standard TT"/>
                <a:cs typeface="Old Standard TT"/>
                <a:sym typeface="Old Standard TT"/>
              </a:rPr>
              <a:t>0.9563149</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Gini = </a:t>
            </a:r>
            <a:r>
              <a:rPr lang="en">
                <a:latin typeface="Old Standard TT"/>
                <a:ea typeface="Old Standard TT"/>
                <a:cs typeface="Old Standard TT"/>
                <a:sym typeface="Old Standard TT"/>
              </a:rPr>
              <a:t>0.9126298</a:t>
            </a:r>
            <a:endParaRPr>
              <a:latin typeface="Old Standard TT"/>
              <a:ea typeface="Old Standard TT"/>
              <a:cs typeface="Old Standard TT"/>
              <a:sym typeface="Old Standard TT"/>
            </a:endParaRPr>
          </a:p>
        </p:txBody>
      </p:sp>
      <p:sp>
        <p:nvSpPr>
          <p:cNvPr id="596" name="Google Shape;596;p81"/>
          <p:cNvSpPr txBox="1"/>
          <p:nvPr/>
        </p:nvSpPr>
        <p:spPr>
          <a:xfrm>
            <a:off x="4322500" y="1171600"/>
            <a:ext cx="4130400" cy="50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1600">
                <a:solidFill>
                  <a:schemeClr val="dk1"/>
                </a:solidFill>
              </a:rPr>
              <a:t>Training</a:t>
            </a:r>
            <a:r>
              <a:rPr lang="en" sz="1600">
                <a:solidFill>
                  <a:schemeClr val="dk1"/>
                </a:solidFill>
              </a:rPr>
              <a:t> set ROC Curve Elastic Model</a:t>
            </a:r>
            <a:endParaRPr sz="1600">
              <a:solidFill>
                <a:schemeClr val="dk1"/>
              </a:solidFill>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7" name="Shape 97"/>
        <p:cNvGrpSpPr/>
        <p:nvPr/>
      </p:nvGrpSpPr>
      <p:grpSpPr>
        <a:xfrm>
          <a:off x="0" y="0"/>
          <a:ext cx="0" cy="0"/>
          <a:chOff x="0" y="0"/>
          <a:chExt cx="0" cy="0"/>
        </a:xfrm>
      </p:grpSpPr>
      <p:pic>
        <p:nvPicPr>
          <p:cNvPr id="98" name="Google Shape;98;p19"/>
          <p:cNvPicPr preferRelativeResize="0"/>
          <p:nvPr/>
        </p:nvPicPr>
        <p:blipFill>
          <a:blip r:embed="rId3">
            <a:alphaModFix/>
          </a:blip>
          <a:stretch>
            <a:fillRect/>
          </a:stretch>
        </p:blipFill>
        <p:spPr>
          <a:xfrm>
            <a:off x="2520225" y="1284025"/>
            <a:ext cx="3766275" cy="2857500"/>
          </a:xfrm>
          <a:prstGeom prst="rect">
            <a:avLst/>
          </a:prstGeom>
          <a:noFill/>
          <a:ln cap="flat" cmpd="sng" w="28575">
            <a:solidFill>
              <a:srgbClr val="000000"/>
            </a:solidFill>
            <a:prstDash val="solid"/>
            <a:round/>
            <a:headEnd len="sm" w="sm" type="none"/>
            <a:tailEnd len="sm" w="sm" type="none"/>
          </a:ln>
        </p:spPr>
      </p:pic>
      <p:sp>
        <p:nvSpPr>
          <p:cNvPr id="99" name="Google Shape;99;p19"/>
          <p:cNvSpPr txBox="1"/>
          <p:nvPr>
            <p:ph type="title"/>
          </p:nvPr>
        </p:nvSpPr>
        <p:spPr>
          <a:xfrm>
            <a:off x="418625" y="89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Decision Trees in Action</a:t>
            </a:r>
            <a:endParaRPr b="1"/>
          </a:p>
        </p:txBody>
      </p:sp>
      <p:pic>
        <p:nvPicPr>
          <p:cNvPr id="100" name="Google Shape;100;p19"/>
          <p:cNvPicPr preferRelativeResize="0"/>
          <p:nvPr/>
        </p:nvPicPr>
        <p:blipFill>
          <a:blip r:embed="rId4">
            <a:alphaModFix/>
          </a:blip>
          <a:stretch>
            <a:fillRect/>
          </a:stretch>
        </p:blipFill>
        <p:spPr>
          <a:xfrm>
            <a:off x="0" y="1284025"/>
            <a:ext cx="2613900" cy="2857500"/>
          </a:xfrm>
          <a:prstGeom prst="rect">
            <a:avLst/>
          </a:prstGeom>
          <a:noFill/>
          <a:ln cap="flat" cmpd="sng" w="28575">
            <a:solidFill>
              <a:srgbClr val="000000"/>
            </a:solidFill>
            <a:prstDash val="solid"/>
            <a:round/>
            <a:headEnd len="sm" w="sm" type="none"/>
            <a:tailEnd len="sm" w="sm" type="none"/>
          </a:ln>
        </p:spPr>
      </p:pic>
      <p:sp>
        <p:nvSpPr>
          <p:cNvPr id="101" name="Google Shape;101;p19"/>
          <p:cNvSpPr txBox="1"/>
          <p:nvPr/>
        </p:nvSpPr>
        <p:spPr>
          <a:xfrm>
            <a:off x="152097" y="4148775"/>
            <a:ext cx="2517300" cy="74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rgbClr val="9900FF"/>
                </a:solidFill>
                <a:hlinkClick r:id="rId5">
                  <a:extLst>
                    <a:ext uri="{A12FA001-AC4F-418D-AE19-62706E023703}">
                      <ahyp:hlinkClr val="tx"/>
                    </a:ext>
                  </a:extLst>
                </a:hlinkClick>
              </a:rPr>
              <a:t>Source Figure 1 Click Here</a:t>
            </a:r>
            <a:endParaRPr>
              <a:solidFill>
                <a:srgbClr val="9900FF"/>
              </a:solidFill>
              <a:latin typeface="Old Standard TT"/>
              <a:ea typeface="Old Standard TT"/>
              <a:cs typeface="Old Standard TT"/>
              <a:sym typeface="Old Standard TT"/>
            </a:endParaRPr>
          </a:p>
        </p:txBody>
      </p:sp>
      <p:sp>
        <p:nvSpPr>
          <p:cNvPr id="102" name="Google Shape;102;p19"/>
          <p:cNvSpPr txBox="1"/>
          <p:nvPr/>
        </p:nvSpPr>
        <p:spPr>
          <a:xfrm>
            <a:off x="-54750" y="557500"/>
            <a:ext cx="2931000" cy="45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Old Standard TT"/>
                <a:ea typeface="Old Standard TT"/>
                <a:cs typeface="Old Standard TT"/>
                <a:sym typeface="Old Standard TT"/>
              </a:rPr>
              <a:t>Figure 1:  Randomize Training Data using Sampling with Replacement</a:t>
            </a:r>
            <a:endParaRPr>
              <a:latin typeface="Old Standard TT"/>
              <a:ea typeface="Old Standard TT"/>
              <a:cs typeface="Old Standard TT"/>
              <a:sym typeface="Old Standard TT"/>
            </a:endParaRPr>
          </a:p>
        </p:txBody>
      </p:sp>
      <p:pic>
        <p:nvPicPr>
          <p:cNvPr id="103" name="Google Shape;103;p19"/>
          <p:cNvPicPr preferRelativeResize="0"/>
          <p:nvPr/>
        </p:nvPicPr>
        <p:blipFill>
          <a:blip r:embed="rId6">
            <a:alphaModFix/>
          </a:blip>
          <a:stretch>
            <a:fillRect/>
          </a:stretch>
        </p:blipFill>
        <p:spPr>
          <a:xfrm>
            <a:off x="6286500" y="1284025"/>
            <a:ext cx="2857500" cy="2857501"/>
          </a:xfrm>
          <a:prstGeom prst="rect">
            <a:avLst/>
          </a:prstGeom>
          <a:noFill/>
          <a:ln cap="flat" cmpd="sng" w="28575">
            <a:solidFill>
              <a:srgbClr val="000000"/>
            </a:solidFill>
            <a:prstDash val="solid"/>
            <a:round/>
            <a:headEnd len="sm" w="sm" type="none"/>
            <a:tailEnd len="sm" w="sm" type="none"/>
          </a:ln>
        </p:spPr>
      </p:pic>
      <p:sp>
        <p:nvSpPr>
          <p:cNvPr id="104" name="Google Shape;104;p19"/>
          <p:cNvSpPr txBox="1"/>
          <p:nvPr/>
        </p:nvSpPr>
        <p:spPr>
          <a:xfrm>
            <a:off x="6286500" y="702225"/>
            <a:ext cx="2857500" cy="52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Old Standard TT"/>
                <a:ea typeface="Old Standard TT"/>
                <a:cs typeface="Old Standard TT"/>
                <a:sym typeface="Old Standard TT"/>
              </a:rPr>
              <a:t>Figure 3: Aggregate Classification on All Trees to Form Prediction</a:t>
            </a:r>
            <a:endParaRPr>
              <a:latin typeface="Old Standard TT"/>
              <a:ea typeface="Old Standard TT"/>
              <a:cs typeface="Old Standard TT"/>
              <a:sym typeface="Old Standard TT"/>
            </a:endParaRPr>
          </a:p>
        </p:txBody>
      </p:sp>
      <p:sp>
        <p:nvSpPr>
          <p:cNvPr id="105" name="Google Shape;105;p19"/>
          <p:cNvSpPr txBox="1"/>
          <p:nvPr/>
        </p:nvSpPr>
        <p:spPr>
          <a:xfrm>
            <a:off x="2613900" y="702225"/>
            <a:ext cx="3643800" cy="52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Old Standard TT"/>
                <a:ea typeface="Old Standard TT"/>
                <a:cs typeface="Old Standard TT"/>
                <a:sym typeface="Old Standard TT"/>
              </a:rPr>
              <a:t>Figure 2: Randomization of Features to Split Data With at Each Node For Each Tree</a:t>
            </a:r>
            <a:endParaRPr>
              <a:latin typeface="Old Standard TT"/>
              <a:ea typeface="Old Standard TT"/>
              <a:cs typeface="Old Standard TT"/>
              <a:sym typeface="Old Standard TT"/>
            </a:endParaRPr>
          </a:p>
        </p:txBody>
      </p:sp>
      <p:sp>
        <p:nvSpPr>
          <p:cNvPr id="106" name="Google Shape;106;p19"/>
          <p:cNvSpPr txBox="1"/>
          <p:nvPr/>
        </p:nvSpPr>
        <p:spPr>
          <a:xfrm>
            <a:off x="5218475" y="4148775"/>
            <a:ext cx="2613900" cy="61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rgbClr val="9900FF"/>
                </a:solidFill>
                <a:hlinkClick r:id="rId7">
                  <a:extLst>
                    <a:ext uri="{A12FA001-AC4F-418D-AE19-62706E023703}">
                      <ahyp:hlinkClr val="tx"/>
                    </a:ext>
                  </a:extLst>
                </a:hlinkClick>
              </a:rPr>
              <a:t>Source for Figures 2 and 3 Click Here</a:t>
            </a:r>
            <a:endParaRPr>
              <a:solidFill>
                <a:srgbClr val="9900FF"/>
              </a:solidFill>
              <a:latin typeface="Old Standard TT"/>
              <a:ea typeface="Old Standard TT"/>
              <a:cs typeface="Old Standard TT"/>
              <a:sym typeface="Old Standard TT"/>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00" name="Shape 600"/>
        <p:cNvGrpSpPr/>
        <p:nvPr/>
      </p:nvGrpSpPr>
      <p:grpSpPr>
        <a:xfrm>
          <a:off x="0" y="0"/>
          <a:ext cx="0" cy="0"/>
          <a:chOff x="0" y="0"/>
          <a:chExt cx="0" cy="0"/>
        </a:xfrm>
      </p:grpSpPr>
      <p:sp>
        <p:nvSpPr>
          <p:cNvPr id="601" name="Google Shape;601;p82"/>
          <p:cNvSpPr txBox="1"/>
          <p:nvPr>
            <p:ph type="title"/>
          </p:nvPr>
        </p:nvSpPr>
        <p:spPr>
          <a:xfrm>
            <a:off x="0" y="436500"/>
            <a:ext cx="91440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000000"/>
                </a:solidFill>
              </a:rPr>
              <a:t>Elastic Net </a:t>
            </a:r>
            <a:r>
              <a:rPr b="1" lang="en">
                <a:solidFill>
                  <a:srgbClr val="000000"/>
                </a:solidFill>
              </a:rPr>
              <a:t>Regression Training Confusion Matrix</a:t>
            </a:r>
            <a:endParaRPr b="1">
              <a:solidFill>
                <a:srgbClr val="000000"/>
              </a:solidFill>
            </a:endParaRPr>
          </a:p>
        </p:txBody>
      </p:sp>
      <p:graphicFrame>
        <p:nvGraphicFramePr>
          <p:cNvPr id="602" name="Google Shape;602;p82"/>
          <p:cNvGraphicFramePr/>
          <p:nvPr/>
        </p:nvGraphicFramePr>
        <p:xfrm>
          <a:off x="952500" y="1103325"/>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503300">
                <a:tc gridSpan="2" rowSpan="2">
                  <a:txBody>
                    <a:bodyPr/>
                    <a:lstStyle/>
                    <a:p>
                      <a:pPr indent="0" lvl="0" marL="0" rtl="0" algn="ctr">
                        <a:spcBef>
                          <a:spcPts val="0"/>
                        </a:spcBef>
                        <a:spcAft>
                          <a:spcPts val="0"/>
                        </a:spcAft>
                        <a:buNone/>
                      </a:pPr>
                      <a:r>
                        <a:rPr lang="en"/>
                        <a:t>Spam Training Data Elastic Net Method using Best Accuracy Cutoff</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rowSpan="2" hMerge="1"/>
                <a:tc gridSpan="2">
                  <a:txBody>
                    <a:bodyPr/>
                    <a:lstStyle/>
                    <a:p>
                      <a:pPr indent="0" lvl="0" marL="0" rtl="0" algn="ctr">
                        <a:spcBef>
                          <a:spcPts val="0"/>
                        </a:spcBef>
                        <a:spcAft>
                          <a:spcPts val="0"/>
                        </a:spcAft>
                        <a:buNone/>
                      </a:pPr>
                      <a:r>
                        <a:rPr lang="en"/>
                        <a:t>Predicted Value</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r>
              <a:tr h="503300">
                <a:tc gridSpan="2" vMerge="1"/>
                <a:tc hMerge="1" vMerge="1"/>
                <a:tc>
                  <a:txBody>
                    <a:bodyPr/>
                    <a:lstStyle/>
                    <a:p>
                      <a:pPr indent="0" lvl="0" marL="0" rtl="0" algn="ctr">
                        <a:spcBef>
                          <a:spcPts val="0"/>
                        </a:spcBef>
                        <a:spcAft>
                          <a:spcPts val="0"/>
                        </a:spcAft>
                        <a:buNone/>
                      </a:pPr>
                      <a:r>
                        <a:rPr lang="en"/>
                        <a:t>Normal Email</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Spam</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03300">
                <a:tc rowSpan="2">
                  <a:txBody>
                    <a:bodyPr/>
                    <a:lstStyle/>
                    <a:p>
                      <a:pPr indent="0" lvl="0" marL="0" rtl="0" algn="ctr">
                        <a:spcBef>
                          <a:spcPts val="0"/>
                        </a:spcBef>
                        <a:spcAft>
                          <a:spcPts val="0"/>
                        </a:spcAft>
                        <a:buNone/>
                      </a:pPr>
                      <a:r>
                        <a:rPr lang="en"/>
                        <a:t>Observed Result</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Normal Email</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2003</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88</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03300">
                <a:tc vMerge="1"/>
                <a:tc>
                  <a:txBody>
                    <a:bodyPr/>
                    <a:lstStyle/>
                    <a:p>
                      <a:pPr indent="0" lvl="0" marL="0" rtl="0" algn="ctr">
                        <a:spcBef>
                          <a:spcPts val="0"/>
                        </a:spcBef>
                        <a:spcAft>
                          <a:spcPts val="0"/>
                        </a:spcAft>
                        <a:buNone/>
                      </a:pPr>
                      <a:r>
                        <a:rPr lang="en"/>
                        <a:t>Spam</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302</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105</a:t>
                      </a:r>
                      <a:r>
                        <a:rPr lang="en"/>
                        <a:t>8</a:t>
                      </a:r>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603" name="Google Shape;603;p82"/>
          <p:cNvSpPr txBox="1"/>
          <p:nvPr>
            <p:ph idx="1" type="body"/>
          </p:nvPr>
        </p:nvSpPr>
        <p:spPr>
          <a:xfrm>
            <a:off x="188600" y="3116525"/>
            <a:ext cx="8520600" cy="1827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chemeClr val="lt1"/>
              </a:buClr>
              <a:buSzPts val="1800"/>
              <a:buChar char="●"/>
            </a:pPr>
            <a:r>
              <a:rPr lang="en">
                <a:solidFill>
                  <a:schemeClr val="lt1"/>
                </a:solidFill>
              </a:rPr>
              <a:t>TNR = Specificity = 2003/(88+2003) = </a:t>
            </a:r>
            <a:r>
              <a:rPr lang="en">
                <a:solidFill>
                  <a:schemeClr val="lt1"/>
                </a:solidFill>
              </a:rPr>
              <a:t>0.95791487326</a:t>
            </a:r>
            <a:endParaRPr>
              <a:solidFill>
                <a:schemeClr val="lt1"/>
              </a:solidFill>
            </a:endParaRPr>
          </a:p>
          <a:p>
            <a:pPr indent="-342900" lvl="0" marL="457200" rtl="0" algn="l">
              <a:lnSpc>
                <a:spcPct val="200000"/>
              </a:lnSpc>
              <a:spcBef>
                <a:spcPts val="0"/>
              </a:spcBef>
              <a:spcAft>
                <a:spcPts val="0"/>
              </a:spcAft>
              <a:buClr>
                <a:schemeClr val="lt1"/>
              </a:buClr>
              <a:buSzPts val="1800"/>
              <a:buChar char="●"/>
            </a:pPr>
            <a:r>
              <a:rPr lang="en">
                <a:solidFill>
                  <a:schemeClr val="lt1"/>
                </a:solidFill>
              </a:rPr>
              <a:t>TPR = Sensitivity = 1058/(1058+302) = </a:t>
            </a:r>
            <a:r>
              <a:rPr lang="en">
                <a:solidFill>
                  <a:schemeClr val="lt1"/>
                </a:solidFill>
              </a:rPr>
              <a:t>0.77794117647</a:t>
            </a:r>
            <a:endParaRPr>
              <a:solidFill>
                <a:schemeClr val="lt1"/>
              </a:solidFill>
            </a:endParaRPr>
          </a:p>
          <a:p>
            <a:pPr indent="-342900" lvl="0" marL="457200" rtl="0" algn="l">
              <a:lnSpc>
                <a:spcPct val="200000"/>
              </a:lnSpc>
              <a:spcBef>
                <a:spcPts val="0"/>
              </a:spcBef>
              <a:spcAft>
                <a:spcPts val="0"/>
              </a:spcAft>
              <a:buClr>
                <a:schemeClr val="lt1"/>
              </a:buClr>
              <a:buSzPts val="1800"/>
              <a:buChar char="●"/>
            </a:pPr>
            <a:r>
              <a:rPr lang="en">
                <a:solidFill>
                  <a:schemeClr val="lt1"/>
                </a:solidFill>
              </a:rPr>
              <a:t>Accuracy = (2003+1058)/(2003+88+302+1058) = </a:t>
            </a:r>
            <a:r>
              <a:rPr lang="en">
                <a:solidFill>
                  <a:schemeClr val="lt1"/>
                </a:solidFill>
              </a:rPr>
              <a:t>0.88698927847</a:t>
            </a:r>
            <a:endParaRPr>
              <a:solidFill>
                <a:schemeClr val="lt1"/>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07" name="Shape 607"/>
        <p:cNvGrpSpPr/>
        <p:nvPr/>
      </p:nvGrpSpPr>
      <p:grpSpPr>
        <a:xfrm>
          <a:off x="0" y="0"/>
          <a:ext cx="0" cy="0"/>
          <a:chOff x="0" y="0"/>
          <a:chExt cx="0" cy="0"/>
        </a:xfrm>
      </p:grpSpPr>
      <p:pic>
        <p:nvPicPr>
          <p:cNvPr id="608" name="Google Shape;608;p83"/>
          <p:cNvPicPr preferRelativeResize="0"/>
          <p:nvPr/>
        </p:nvPicPr>
        <p:blipFill>
          <a:blip r:embed="rId3">
            <a:alphaModFix/>
          </a:blip>
          <a:stretch>
            <a:fillRect/>
          </a:stretch>
        </p:blipFill>
        <p:spPr>
          <a:xfrm>
            <a:off x="3707850" y="952675"/>
            <a:ext cx="5124450" cy="3924300"/>
          </a:xfrm>
          <a:prstGeom prst="rect">
            <a:avLst/>
          </a:prstGeom>
          <a:noFill/>
          <a:ln>
            <a:noFill/>
          </a:ln>
        </p:spPr>
      </p:pic>
      <p:sp>
        <p:nvSpPr>
          <p:cNvPr id="609" name="Google Shape;609;p8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1"/>
                </a:solidFill>
              </a:rPr>
              <a:t>Elastic Net </a:t>
            </a:r>
            <a:r>
              <a:rPr b="1" lang="en">
                <a:solidFill>
                  <a:schemeClr val="lt1"/>
                </a:solidFill>
              </a:rPr>
              <a:t>Regression Testing ROC Curve</a:t>
            </a:r>
            <a:endParaRPr b="1">
              <a:solidFill>
                <a:schemeClr val="lt1"/>
              </a:solidFill>
            </a:endParaRPr>
          </a:p>
        </p:txBody>
      </p:sp>
      <p:sp>
        <p:nvSpPr>
          <p:cNvPr id="610" name="Google Shape;610;p83"/>
          <p:cNvSpPr txBox="1"/>
          <p:nvPr>
            <p:ph idx="1" type="body"/>
          </p:nvPr>
        </p:nvSpPr>
        <p:spPr>
          <a:xfrm>
            <a:off x="311700" y="1171600"/>
            <a:ext cx="27042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rPr>
              <a:t>Note that the curve looks very similar to before with very small decrease in accuracy like Lasso had</a:t>
            </a:r>
            <a:endParaRPr>
              <a:solidFill>
                <a:schemeClr val="lt1"/>
              </a:solidFill>
            </a:endParaRPr>
          </a:p>
        </p:txBody>
      </p:sp>
      <p:cxnSp>
        <p:nvCxnSpPr>
          <p:cNvPr id="611" name="Google Shape;611;p83"/>
          <p:cNvCxnSpPr/>
          <p:nvPr/>
        </p:nvCxnSpPr>
        <p:spPr>
          <a:xfrm rot="10800000">
            <a:off x="4856625" y="2054100"/>
            <a:ext cx="378300" cy="940800"/>
          </a:xfrm>
          <a:prstGeom prst="straightConnector1">
            <a:avLst/>
          </a:prstGeom>
          <a:noFill/>
          <a:ln cap="flat" cmpd="sng" w="9525">
            <a:solidFill>
              <a:schemeClr val="dk2"/>
            </a:solidFill>
            <a:prstDash val="solid"/>
            <a:round/>
            <a:headEnd len="med" w="med" type="none"/>
            <a:tailEnd len="med" w="med" type="triangle"/>
          </a:ln>
        </p:spPr>
      </p:cxnSp>
      <p:sp>
        <p:nvSpPr>
          <p:cNvPr id="612" name="Google Shape;612;p83"/>
          <p:cNvSpPr txBox="1"/>
          <p:nvPr/>
        </p:nvSpPr>
        <p:spPr>
          <a:xfrm>
            <a:off x="4856625" y="2994900"/>
            <a:ext cx="20130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Optimal Cutoff with KS = </a:t>
            </a:r>
            <a:r>
              <a:rPr lang="en">
                <a:latin typeface="Old Standard TT"/>
                <a:ea typeface="Old Standard TT"/>
                <a:cs typeface="Old Standard TT"/>
                <a:sym typeface="Old Standard TT"/>
              </a:rPr>
              <a:t>0.8133629</a:t>
            </a:r>
            <a:endParaRPr>
              <a:latin typeface="Old Standard TT"/>
              <a:ea typeface="Old Standard TT"/>
              <a:cs typeface="Old Standard TT"/>
              <a:sym typeface="Old Standard TT"/>
            </a:endParaRPr>
          </a:p>
        </p:txBody>
      </p:sp>
      <p:sp>
        <p:nvSpPr>
          <p:cNvPr id="613" name="Google Shape;613;p83"/>
          <p:cNvSpPr txBox="1"/>
          <p:nvPr/>
        </p:nvSpPr>
        <p:spPr>
          <a:xfrm>
            <a:off x="6207375" y="2154125"/>
            <a:ext cx="2329800" cy="144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AUC = </a:t>
            </a:r>
            <a:r>
              <a:rPr lang="en">
                <a:latin typeface="Old Standard TT"/>
                <a:ea typeface="Old Standard TT"/>
                <a:cs typeface="Old Standard TT"/>
                <a:sym typeface="Old Standard TT"/>
              </a:rPr>
              <a:t>0.9497151</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Gini = </a:t>
            </a:r>
            <a:r>
              <a:rPr lang="en">
                <a:latin typeface="Old Standard TT"/>
                <a:ea typeface="Old Standard TT"/>
                <a:cs typeface="Old Standard TT"/>
                <a:sym typeface="Old Standard TT"/>
              </a:rPr>
              <a:t>0.8994302</a:t>
            </a:r>
            <a:endParaRPr>
              <a:latin typeface="Old Standard TT"/>
              <a:ea typeface="Old Standard TT"/>
              <a:cs typeface="Old Standard TT"/>
              <a:sym typeface="Old Standard TT"/>
            </a:endParaRPr>
          </a:p>
        </p:txBody>
      </p:sp>
      <p:sp>
        <p:nvSpPr>
          <p:cNvPr id="614" name="Google Shape;614;p83"/>
          <p:cNvSpPr txBox="1"/>
          <p:nvPr/>
        </p:nvSpPr>
        <p:spPr>
          <a:xfrm>
            <a:off x="4322500" y="1058225"/>
            <a:ext cx="4130400" cy="50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1600">
                <a:solidFill>
                  <a:schemeClr val="dk1"/>
                </a:solidFill>
              </a:rPr>
              <a:t>Testing set ROC Curve Elastic Model</a:t>
            </a:r>
            <a:endParaRPr sz="1600">
              <a:solidFill>
                <a:schemeClr val="dk1"/>
              </a:solidFill>
            </a:endParaRPr>
          </a:p>
          <a:p>
            <a:pPr indent="0" lvl="0" marL="0" rtl="0" algn="l">
              <a:spcBef>
                <a:spcPts val="1200"/>
              </a:spcBef>
              <a:spcAft>
                <a:spcPts val="0"/>
              </a:spcAft>
              <a:buNone/>
            </a:pPr>
            <a:r>
              <a:t/>
            </a:r>
            <a:endParaRPr>
              <a:latin typeface="Old Standard TT"/>
              <a:ea typeface="Old Standard TT"/>
              <a:cs typeface="Old Standard TT"/>
              <a:sym typeface="Old Standard TT"/>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618" name="Shape 618"/>
        <p:cNvGrpSpPr/>
        <p:nvPr/>
      </p:nvGrpSpPr>
      <p:grpSpPr>
        <a:xfrm>
          <a:off x="0" y="0"/>
          <a:ext cx="0" cy="0"/>
          <a:chOff x="0" y="0"/>
          <a:chExt cx="0" cy="0"/>
        </a:xfrm>
      </p:grpSpPr>
      <p:sp>
        <p:nvSpPr>
          <p:cNvPr id="619" name="Google Shape;619;p8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Elastic Net</a:t>
            </a:r>
            <a:r>
              <a:rPr b="1" lang="en">
                <a:solidFill>
                  <a:srgbClr val="FFFFFF"/>
                </a:solidFill>
              </a:rPr>
              <a:t> Regression Testing Confusion Matrix</a:t>
            </a:r>
            <a:endParaRPr b="1">
              <a:solidFill>
                <a:srgbClr val="FFFFFF"/>
              </a:solidFill>
            </a:endParaRPr>
          </a:p>
        </p:txBody>
      </p:sp>
      <p:graphicFrame>
        <p:nvGraphicFramePr>
          <p:cNvPr id="620" name="Google Shape;620;p84"/>
          <p:cNvGraphicFramePr/>
          <p:nvPr/>
        </p:nvGraphicFramePr>
        <p:xfrm>
          <a:off x="1088975" y="1171600"/>
          <a:ext cx="3000000" cy="3000000"/>
        </p:xfrm>
        <a:graphic>
          <a:graphicData uri="http://schemas.openxmlformats.org/drawingml/2006/table">
            <a:tbl>
              <a:tblPr>
                <a:noFill/>
                <a:tableStyleId>{DC7049CD-37C0-4B53-897E-30D3DB1DE80B}</a:tableStyleId>
              </a:tblPr>
              <a:tblGrid>
                <a:gridCol w="1809750"/>
                <a:gridCol w="1809750"/>
                <a:gridCol w="1809750"/>
                <a:gridCol w="1809750"/>
              </a:tblGrid>
              <a:tr h="381000">
                <a:tc gridSpan="2" rowSpan="2">
                  <a:txBody>
                    <a:bodyPr/>
                    <a:lstStyle/>
                    <a:p>
                      <a:pPr indent="0" lvl="0" marL="0" rtl="0" algn="ctr">
                        <a:spcBef>
                          <a:spcPts val="0"/>
                        </a:spcBef>
                        <a:spcAft>
                          <a:spcPts val="0"/>
                        </a:spcAft>
                        <a:buNone/>
                      </a:pPr>
                      <a:r>
                        <a:rPr lang="en">
                          <a:solidFill>
                            <a:schemeClr val="lt2"/>
                          </a:solidFill>
                        </a:rPr>
                        <a:t>Spam Testing Data Elastic Net Method using Best Accuracy Cutoff</a:t>
                      </a:r>
                      <a:endParaRPr>
                        <a:solidFill>
                          <a:schemeClr val="lt2"/>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rowSpan="2" hMerge="1"/>
                <a:tc gridSpan="2">
                  <a:txBody>
                    <a:bodyPr/>
                    <a:lstStyle/>
                    <a:p>
                      <a:pPr indent="0" lvl="0" marL="0" rtl="0" algn="ctr">
                        <a:spcBef>
                          <a:spcPts val="0"/>
                        </a:spcBef>
                        <a:spcAft>
                          <a:spcPts val="0"/>
                        </a:spcAft>
                        <a:buNone/>
                      </a:pPr>
                      <a:r>
                        <a:rPr lang="en">
                          <a:solidFill>
                            <a:schemeClr val="lt2"/>
                          </a:solidFill>
                        </a:rPr>
                        <a:t>Predicted Value</a:t>
                      </a:r>
                      <a:endParaRPr>
                        <a:solidFill>
                          <a:schemeClr val="lt2"/>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hMerge="1"/>
              </a:tr>
              <a:tr h="381000">
                <a:tc gridSpan="2" vMerge="1"/>
                <a:tc hMerge="1" vMerge="1"/>
                <a:tc>
                  <a:txBody>
                    <a:bodyPr/>
                    <a:lstStyle/>
                    <a:p>
                      <a:pPr indent="0" lvl="0" marL="0" rtl="0" algn="ctr">
                        <a:spcBef>
                          <a:spcPts val="0"/>
                        </a:spcBef>
                        <a:spcAft>
                          <a:spcPts val="0"/>
                        </a:spcAft>
                        <a:buNone/>
                      </a:pPr>
                      <a:r>
                        <a:rPr lang="en">
                          <a:solidFill>
                            <a:schemeClr val="lt2"/>
                          </a:solidFill>
                        </a:rPr>
                        <a:t>Normal Email</a:t>
                      </a:r>
                      <a:endParaRPr>
                        <a:solidFill>
                          <a:schemeClr val="lt2"/>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Spam</a:t>
                      </a:r>
                      <a:endParaRPr>
                        <a:solidFill>
                          <a:schemeClr val="lt2"/>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381000">
                <a:tc rowSpan="2">
                  <a:txBody>
                    <a:bodyPr/>
                    <a:lstStyle/>
                    <a:p>
                      <a:pPr indent="0" lvl="0" marL="0" rtl="0" algn="ctr">
                        <a:spcBef>
                          <a:spcPts val="0"/>
                        </a:spcBef>
                        <a:spcAft>
                          <a:spcPts val="0"/>
                        </a:spcAft>
                        <a:buNone/>
                      </a:pPr>
                      <a:r>
                        <a:rPr lang="en">
                          <a:solidFill>
                            <a:schemeClr val="lt2"/>
                          </a:solidFill>
                        </a:rPr>
                        <a:t>Observed Result</a:t>
                      </a:r>
                      <a:endParaRPr>
                        <a:solidFill>
                          <a:schemeClr val="lt2"/>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Normal Email</a:t>
                      </a:r>
                      <a:endParaRPr>
                        <a:solidFill>
                          <a:schemeClr val="lt2"/>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664</a:t>
                      </a:r>
                      <a:endParaRPr>
                        <a:solidFill>
                          <a:schemeClr val="lt2"/>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33</a:t>
                      </a:r>
                      <a:endParaRPr>
                        <a:solidFill>
                          <a:schemeClr val="lt2"/>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381000">
                <a:tc vMerge="1"/>
                <a:tc>
                  <a:txBody>
                    <a:bodyPr/>
                    <a:lstStyle/>
                    <a:p>
                      <a:pPr indent="0" lvl="0" marL="0" rtl="0" algn="ctr">
                        <a:spcBef>
                          <a:spcPts val="0"/>
                        </a:spcBef>
                        <a:spcAft>
                          <a:spcPts val="0"/>
                        </a:spcAft>
                        <a:buNone/>
                      </a:pPr>
                      <a:r>
                        <a:rPr lang="en">
                          <a:solidFill>
                            <a:schemeClr val="lt2"/>
                          </a:solidFill>
                        </a:rPr>
                        <a:t>Spam</a:t>
                      </a:r>
                      <a:endParaRPr>
                        <a:solidFill>
                          <a:schemeClr val="lt2"/>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116</a:t>
                      </a:r>
                      <a:endParaRPr>
                        <a:solidFill>
                          <a:schemeClr val="lt2"/>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337</a:t>
                      </a:r>
                      <a:endParaRPr>
                        <a:solidFill>
                          <a:schemeClr val="lt2"/>
                        </a:solidFill>
                      </a:endParaRPr>
                    </a:p>
                  </a:txBody>
                  <a:tcPr marT="91425" marB="91425"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bl>
          </a:graphicData>
        </a:graphic>
      </p:graphicFrame>
      <p:sp>
        <p:nvSpPr>
          <p:cNvPr id="621" name="Google Shape;621;p84"/>
          <p:cNvSpPr txBox="1"/>
          <p:nvPr>
            <p:ph idx="1" type="body"/>
          </p:nvPr>
        </p:nvSpPr>
        <p:spPr>
          <a:xfrm>
            <a:off x="188600" y="3116525"/>
            <a:ext cx="8520600" cy="18276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chemeClr val="lt2"/>
              </a:buClr>
              <a:buSzPts val="1800"/>
              <a:buChar char="●"/>
            </a:pPr>
            <a:r>
              <a:rPr lang="en">
                <a:solidFill>
                  <a:schemeClr val="lt2"/>
                </a:solidFill>
              </a:rPr>
              <a:t>TNR = Specificity = 664/(33+664) =</a:t>
            </a:r>
            <a:r>
              <a:rPr lang="en">
                <a:solidFill>
                  <a:schemeClr val="lt2"/>
                </a:solidFill>
              </a:rPr>
              <a:t>0.95265423242</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TPR = Sensitivity = 337/(116+337) = </a:t>
            </a:r>
            <a:r>
              <a:rPr lang="en">
                <a:solidFill>
                  <a:schemeClr val="lt2"/>
                </a:solidFill>
              </a:rPr>
              <a:t>0.74392935982</a:t>
            </a:r>
            <a:endParaRPr>
              <a:solidFill>
                <a:schemeClr val="lt2"/>
              </a:solidFill>
            </a:endParaRPr>
          </a:p>
          <a:p>
            <a:pPr indent="-342900" lvl="0" marL="457200" rtl="0" algn="l">
              <a:lnSpc>
                <a:spcPct val="200000"/>
              </a:lnSpc>
              <a:spcBef>
                <a:spcPts val="0"/>
              </a:spcBef>
              <a:spcAft>
                <a:spcPts val="0"/>
              </a:spcAft>
              <a:buClr>
                <a:schemeClr val="lt2"/>
              </a:buClr>
              <a:buSzPts val="1800"/>
              <a:buChar char="●"/>
            </a:pPr>
            <a:r>
              <a:rPr lang="en">
                <a:solidFill>
                  <a:schemeClr val="lt2"/>
                </a:solidFill>
              </a:rPr>
              <a:t>Accuracy = (664+337)/(664+33+337+116) = </a:t>
            </a:r>
            <a:r>
              <a:rPr lang="en">
                <a:solidFill>
                  <a:schemeClr val="lt2"/>
                </a:solidFill>
              </a:rPr>
              <a:t>0.8704347826</a:t>
            </a:r>
            <a:endParaRPr>
              <a:solidFill>
                <a:schemeClr val="lt2"/>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5" name="Shape 625"/>
        <p:cNvGrpSpPr/>
        <p:nvPr/>
      </p:nvGrpSpPr>
      <p:grpSpPr>
        <a:xfrm>
          <a:off x="0" y="0"/>
          <a:ext cx="0" cy="0"/>
          <a:chOff x="0" y="0"/>
          <a:chExt cx="0" cy="0"/>
        </a:xfrm>
      </p:grpSpPr>
      <p:sp>
        <p:nvSpPr>
          <p:cNvPr id="626" name="Google Shape;626;p85"/>
          <p:cNvSpPr txBox="1"/>
          <p:nvPr>
            <p:ph type="title"/>
          </p:nvPr>
        </p:nvSpPr>
        <p:spPr>
          <a:xfrm>
            <a:off x="311700" y="7075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Elastic Net</a:t>
            </a:r>
            <a:endParaRPr b="1">
              <a:solidFill>
                <a:schemeClr val="lt2"/>
              </a:solidFill>
            </a:endParaRPr>
          </a:p>
          <a:p>
            <a:pPr indent="0" lvl="0" marL="0" rtl="0" algn="ctr">
              <a:spcBef>
                <a:spcPts val="0"/>
              </a:spcBef>
              <a:spcAft>
                <a:spcPts val="0"/>
              </a:spcAft>
              <a:buNone/>
            </a:pPr>
            <a:r>
              <a:rPr b="1" lang="en">
                <a:solidFill>
                  <a:schemeClr val="lt2"/>
                </a:solidFill>
              </a:rPr>
              <a:t>Deviation in Values Between Training &amp; Testing</a:t>
            </a:r>
            <a:endParaRPr b="1">
              <a:solidFill>
                <a:schemeClr val="lt2"/>
              </a:solidFill>
            </a:endParaRPr>
          </a:p>
          <a:p>
            <a:pPr indent="0" lvl="0" marL="0" rtl="0" algn="ctr">
              <a:spcBef>
                <a:spcPts val="0"/>
              </a:spcBef>
              <a:spcAft>
                <a:spcPts val="0"/>
              </a:spcAft>
              <a:buNone/>
            </a:pPr>
            <a:r>
              <a:t/>
            </a:r>
            <a:endParaRPr b="1">
              <a:solidFill>
                <a:schemeClr val="lt2"/>
              </a:solidFill>
            </a:endParaRPr>
          </a:p>
        </p:txBody>
      </p:sp>
      <p:graphicFrame>
        <p:nvGraphicFramePr>
          <p:cNvPr id="627" name="Google Shape;627;p85"/>
          <p:cNvGraphicFramePr/>
          <p:nvPr/>
        </p:nvGraphicFramePr>
        <p:xfrm>
          <a:off x="841600" y="1177650"/>
          <a:ext cx="3000000" cy="3000000"/>
        </p:xfrm>
        <a:graphic>
          <a:graphicData uri="http://schemas.openxmlformats.org/drawingml/2006/table">
            <a:tbl>
              <a:tblPr>
                <a:noFill/>
                <a:tableStyleId>{DC7049CD-37C0-4B53-897E-30D3DB1DE80B}</a:tableStyleId>
              </a:tblPr>
              <a:tblGrid>
                <a:gridCol w="1447800"/>
                <a:gridCol w="1447800"/>
                <a:gridCol w="1447800"/>
                <a:gridCol w="1447800"/>
                <a:gridCol w="1447800"/>
              </a:tblGrid>
              <a:tr h="381000">
                <a:tc>
                  <a:txBody>
                    <a:bodyPr/>
                    <a:lstStyle/>
                    <a:p>
                      <a:pPr indent="0" lvl="0" marL="0" rtl="0" algn="ctr">
                        <a:spcBef>
                          <a:spcPts val="0"/>
                        </a:spcBef>
                        <a:spcAft>
                          <a:spcPts val="0"/>
                        </a:spcAft>
                        <a:buNone/>
                      </a:pPr>
                      <a:r>
                        <a:rPr lang="en">
                          <a:solidFill>
                            <a:schemeClr val="lt2"/>
                          </a:solidFill>
                        </a:rPr>
                        <a:t>Measure</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Training Set</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Testing Set</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Difference</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rPr>
                        <a:t>Percent Change</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KS</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0.826644</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0.8133629</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-0.0132811</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-1.607%</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AUC</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0.9563149</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0.9497151</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-0.0065998</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-0.690%</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Gini</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0.9126298</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0.8994302</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-0.0131996</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-1.446%</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Accuracy</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0.88698927847</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0.8704347826</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-0.01655449587</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-1.866%</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Sensitivity</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0.77794117647</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0.74392935982</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-0.03401181665</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-4.372%</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2"/>
                          </a:solidFill>
                        </a:rPr>
                        <a:t>Specificity</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0.95791487326</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0.95265423242</a:t>
                      </a:r>
                      <a:endParaRPr>
                        <a:solidFill>
                          <a:schemeClr val="lt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-0.00526064084</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lt2"/>
                          </a:solidFill>
                        </a:rPr>
                        <a:t>-0.549%</a:t>
                      </a:r>
                      <a:endParaRPr>
                        <a:solidFill>
                          <a:schemeClr val="lt2"/>
                        </a:solidFill>
                      </a:endParaRPr>
                    </a:p>
                  </a:txBody>
                  <a:tcPr marT="19050" marB="19050" marR="28575" marL="2857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628" name="Google Shape;628;p85"/>
          <p:cNvSpPr txBox="1"/>
          <p:nvPr/>
        </p:nvSpPr>
        <p:spPr>
          <a:xfrm>
            <a:off x="712175" y="4134000"/>
            <a:ext cx="7156800" cy="80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Old Standard TT"/>
                <a:ea typeface="Old Standard TT"/>
                <a:cs typeface="Old Standard TT"/>
                <a:sym typeface="Old Standard TT"/>
              </a:rPr>
              <a:t>Note that in most measures Elastic net is between Lasso and Ridge for retention of Accuracy and the overall fit is strong like Ridge Regression</a:t>
            </a:r>
            <a:endParaRPr>
              <a:latin typeface="Old Standard TT"/>
              <a:ea typeface="Old Standard TT"/>
              <a:cs typeface="Old Standard TT"/>
              <a:sym typeface="Old Standard TT"/>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32" name="Shape 632"/>
        <p:cNvGrpSpPr/>
        <p:nvPr/>
      </p:nvGrpSpPr>
      <p:grpSpPr>
        <a:xfrm>
          <a:off x="0" y="0"/>
          <a:ext cx="0" cy="0"/>
          <a:chOff x="0" y="0"/>
          <a:chExt cx="0" cy="0"/>
        </a:xfrm>
      </p:grpSpPr>
      <p:sp>
        <p:nvSpPr>
          <p:cNvPr id="633" name="Google Shape;633;p86"/>
          <p:cNvSpPr txBox="1"/>
          <p:nvPr>
            <p:ph type="title"/>
          </p:nvPr>
        </p:nvSpPr>
        <p:spPr>
          <a:xfrm>
            <a:off x="311700" y="2243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So how did the models compare</a:t>
            </a:r>
            <a:endParaRPr b="1"/>
          </a:p>
        </p:txBody>
      </p:sp>
      <p:sp>
        <p:nvSpPr>
          <p:cNvPr id="634" name="Google Shape;634;p86"/>
          <p:cNvSpPr txBox="1"/>
          <p:nvPr>
            <p:ph idx="1" type="body"/>
          </p:nvPr>
        </p:nvSpPr>
        <p:spPr>
          <a:xfrm>
            <a:off x="71800" y="87315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Ranking in order of  Retention of Accuracy level on New Data</a:t>
            </a:r>
            <a:endParaRPr/>
          </a:p>
          <a:p>
            <a:pPr indent="-342900" lvl="0" marL="457200" rtl="0" algn="l">
              <a:spcBef>
                <a:spcPts val="1600"/>
              </a:spcBef>
              <a:spcAft>
                <a:spcPts val="0"/>
              </a:spcAft>
              <a:buSzPts val="1800"/>
              <a:buAutoNum type="arabicPeriod"/>
            </a:pPr>
            <a:r>
              <a:rPr lang="en"/>
              <a:t>LASSO </a:t>
            </a:r>
            <a:endParaRPr/>
          </a:p>
          <a:p>
            <a:pPr indent="-342900" lvl="0" marL="457200" rtl="0" algn="l">
              <a:spcBef>
                <a:spcPts val="0"/>
              </a:spcBef>
              <a:spcAft>
                <a:spcPts val="0"/>
              </a:spcAft>
              <a:buSzPts val="1800"/>
              <a:buAutoNum type="arabicPeriod"/>
            </a:pPr>
            <a:r>
              <a:rPr lang="en"/>
              <a:t>Elastic Net</a:t>
            </a:r>
            <a:endParaRPr/>
          </a:p>
          <a:p>
            <a:pPr indent="-342900" lvl="0" marL="457200" rtl="0" algn="l">
              <a:spcBef>
                <a:spcPts val="0"/>
              </a:spcBef>
              <a:spcAft>
                <a:spcPts val="0"/>
              </a:spcAft>
              <a:buSzPts val="1800"/>
              <a:buAutoNum type="arabicPeriod"/>
            </a:pPr>
            <a:r>
              <a:rPr lang="en"/>
              <a:t>Ridge Regression</a:t>
            </a:r>
            <a:endParaRPr/>
          </a:p>
          <a:p>
            <a:pPr indent="-342900" lvl="0" marL="457200" rtl="0" algn="l">
              <a:spcBef>
                <a:spcPts val="0"/>
              </a:spcBef>
              <a:spcAft>
                <a:spcPts val="0"/>
              </a:spcAft>
              <a:buSzPts val="1800"/>
              <a:buAutoNum type="arabicPeriod"/>
            </a:pPr>
            <a:r>
              <a:rPr lang="en"/>
              <a:t>Random Forest</a:t>
            </a:r>
            <a:endParaRPr/>
          </a:p>
          <a:p>
            <a:pPr indent="-342900" lvl="0" marL="457200" rtl="0" algn="l">
              <a:spcBef>
                <a:spcPts val="0"/>
              </a:spcBef>
              <a:spcAft>
                <a:spcPts val="0"/>
              </a:spcAft>
              <a:buSzPts val="1800"/>
              <a:buAutoNum type="arabicPeriod"/>
            </a:pPr>
            <a:r>
              <a:rPr lang="en"/>
              <a:t>CART</a:t>
            </a:r>
            <a:endParaRPr/>
          </a:p>
          <a:p>
            <a:pPr indent="-342900" lvl="0" marL="457200" rtl="0" algn="l">
              <a:spcBef>
                <a:spcPts val="0"/>
              </a:spcBef>
              <a:spcAft>
                <a:spcPts val="0"/>
              </a:spcAft>
              <a:buSzPts val="1800"/>
              <a:buAutoNum type="arabicPeriod"/>
            </a:pPr>
            <a:r>
              <a:rPr lang="en"/>
              <a:t>Neural Network</a:t>
            </a:r>
            <a:endParaRPr/>
          </a:p>
          <a:p>
            <a:pPr indent="0" lvl="0" marL="457200" rtl="0" algn="l">
              <a:spcBef>
                <a:spcPts val="1600"/>
              </a:spcBef>
              <a:spcAft>
                <a:spcPts val="1600"/>
              </a:spcAft>
              <a:buNone/>
            </a:pPr>
            <a:r>
              <a:t/>
            </a:r>
            <a:endParaRPr/>
          </a:p>
        </p:txBody>
      </p:sp>
      <p:sp>
        <p:nvSpPr>
          <p:cNvPr id="635" name="Google Shape;635;p86"/>
          <p:cNvSpPr txBox="1"/>
          <p:nvPr/>
        </p:nvSpPr>
        <p:spPr>
          <a:xfrm>
            <a:off x="2412600" y="1753450"/>
            <a:ext cx="6419700" cy="17682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Clr>
                <a:schemeClr val="dk1"/>
              </a:buClr>
              <a:buSzPts val="1100"/>
              <a:buFont typeface="Arial"/>
              <a:buNone/>
            </a:pPr>
            <a:r>
              <a:rPr lang="en" sz="1800">
                <a:solidFill>
                  <a:schemeClr val="dk1"/>
                </a:solidFill>
                <a:highlight>
                  <a:schemeClr val="accent6"/>
                </a:highlight>
                <a:latin typeface="Old Standard TT"/>
                <a:ea typeface="Old Standard TT"/>
                <a:cs typeface="Old Standard TT"/>
                <a:sym typeface="Old Standard TT"/>
              </a:rPr>
              <a:t>Regularization Algorithms</a:t>
            </a:r>
            <a:r>
              <a:rPr lang="en" sz="1800">
                <a:solidFill>
                  <a:schemeClr val="dk1"/>
                </a:solidFill>
                <a:latin typeface="Old Standard TT"/>
                <a:ea typeface="Old Standard TT"/>
                <a:cs typeface="Old Standard TT"/>
                <a:sym typeface="Old Standard TT"/>
              </a:rPr>
              <a:t> make use of the continuity of the independent RVs This </a:t>
            </a:r>
            <a:r>
              <a:rPr lang="en" sz="1800">
                <a:solidFill>
                  <a:schemeClr val="dk1"/>
                </a:solidFill>
                <a:highlight>
                  <a:schemeClr val="accent6"/>
                </a:highlight>
                <a:latin typeface="Old Standard TT"/>
                <a:ea typeface="Old Standard TT"/>
                <a:cs typeface="Old Standard TT"/>
                <a:sym typeface="Old Standard TT"/>
              </a:rPr>
              <a:t>reduces standard deviation in classification</a:t>
            </a:r>
            <a:r>
              <a:rPr lang="en" sz="1800">
                <a:solidFill>
                  <a:schemeClr val="dk1"/>
                </a:solidFill>
                <a:latin typeface="Old Standard TT"/>
                <a:ea typeface="Old Standard TT"/>
                <a:cs typeface="Old Standard TT"/>
                <a:sym typeface="Old Standard TT"/>
              </a:rPr>
              <a:t> because the total information known about the distributions of the variables is greater as opposed to classifying all variables categorically in a decision tree</a:t>
            </a:r>
            <a:endParaRPr sz="1800">
              <a:solidFill>
                <a:schemeClr val="dk1"/>
              </a:solidFill>
              <a:latin typeface="Old Standard TT"/>
              <a:ea typeface="Old Standard TT"/>
              <a:cs typeface="Old Standard TT"/>
              <a:sym typeface="Old Standard TT"/>
            </a:endParaRPr>
          </a:p>
          <a:p>
            <a:pPr indent="0" lvl="0" marL="0" rtl="0" algn="l">
              <a:spcBef>
                <a:spcPts val="1600"/>
              </a:spcBef>
              <a:spcAft>
                <a:spcPts val="0"/>
              </a:spcAft>
              <a:buNone/>
            </a:pPr>
            <a:r>
              <a:rPr lang="en">
                <a:latin typeface="Old Standard TT"/>
                <a:ea typeface="Old Standard TT"/>
                <a:cs typeface="Old Standard TT"/>
                <a:sym typeface="Old Standard TT"/>
              </a:rPr>
              <a:t>Overall the differences between the deviances of all models are still very small and all perform quite well on new data</a:t>
            </a:r>
            <a:endParaRPr>
              <a:latin typeface="Old Standard TT"/>
              <a:ea typeface="Old Standard TT"/>
              <a:cs typeface="Old Standard TT"/>
              <a:sym typeface="Old Standard TT"/>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639" name="Shape 639"/>
        <p:cNvGrpSpPr/>
        <p:nvPr/>
      </p:nvGrpSpPr>
      <p:grpSpPr>
        <a:xfrm>
          <a:off x="0" y="0"/>
          <a:ext cx="0" cy="0"/>
          <a:chOff x="0" y="0"/>
          <a:chExt cx="0" cy="0"/>
        </a:xfrm>
      </p:grpSpPr>
      <p:sp>
        <p:nvSpPr>
          <p:cNvPr id="640" name="Google Shape;640;p8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Model Comparisons (Continued)</a:t>
            </a:r>
            <a:endParaRPr>
              <a:solidFill>
                <a:schemeClr val="lt2"/>
              </a:solidFill>
            </a:endParaRPr>
          </a:p>
        </p:txBody>
      </p:sp>
      <p:sp>
        <p:nvSpPr>
          <p:cNvPr id="641" name="Google Shape;641;p87"/>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Comparing Total Accuracy on Testing and Training Data, the rankings are:</a:t>
            </a:r>
            <a:endParaRPr>
              <a:solidFill>
                <a:schemeClr val="lt2"/>
              </a:solidFill>
            </a:endParaRPr>
          </a:p>
          <a:p>
            <a:pPr indent="-342900" lvl="0" marL="457200" rtl="0" algn="l">
              <a:spcBef>
                <a:spcPts val="1600"/>
              </a:spcBef>
              <a:spcAft>
                <a:spcPts val="0"/>
              </a:spcAft>
              <a:buClr>
                <a:schemeClr val="lt2"/>
              </a:buClr>
              <a:buSzPts val="1800"/>
              <a:buAutoNum type="arabicPeriod"/>
            </a:pPr>
            <a:r>
              <a:rPr lang="en">
                <a:solidFill>
                  <a:schemeClr val="lt2"/>
                </a:solidFill>
              </a:rPr>
              <a:t>Random Forest (CLEAR WINNER)</a:t>
            </a:r>
            <a:endParaRPr>
              <a:solidFill>
                <a:schemeClr val="lt2"/>
              </a:solidFill>
            </a:endParaRPr>
          </a:p>
          <a:p>
            <a:pPr indent="-342900" lvl="0" marL="457200" rtl="0" algn="l">
              <a:spcBef>
                <a:spcPts val="0"/>
              </a:spcBef>
              <a:spcAft>
                <a:spcPts val="0"/>
              </a:spcAft>
              <a:buClr>
                <a:schemeClr val="lt2"/>
              </a:buClr>
              <a:buSzPts val="1800"/>
              <a:buAutoNum type="arabicPeriod"/>
            </a:pPr>
            <a:r>
              <a:rPr lang="en">
                <a:solidFill>
                  <a:schemeClr val="lt2"/>
                </a:solidFill>
              </a:rPr>
              <a:t>Neural Net</a:t>
            </a:r>
            <a:endParaRPr>
              <a:solidFill>
                <a:schemeClr val="lt2"/>
              </a:solidFill>
            </a:endParaRPr>
          </a:p>
          <a:p>
            <a:pPr indent="-342900" lvl="0" marL="457200" rtl="0" algn="l">
              <a:spcBef>
                <a:spcPts val="0"/>
              </a:spcBef>
              <a:spcAft>
                <a:spcPts val="0"/>
              </a:spcAft>
              <a:buClr>
                <a:schemeClr val="lt2"/>
              </a:buClr>
              <a:buSzPts val="1800"/>
              <a:buAutoNum type="arabicPeriod"/>
            </a:pPr>
            <a:r>
              <a:rPr lang="en">
                <a:solidFill>
                  <a:schemeClr val="lt2"/>
                </a:solidFill>
              </a:rPr>
              <a:t>CART</a:t>
            </a:r>
            <a:endParaRPr>
              <a:solidFill>
                <a:schemeClr val="lt2"/>
              </a:solidFill>
            </a:endParaRPr>
          </a:p>
          <a:p>
            <a:pPr indent="-342900" lvl="0" marL="457200" rtl="0" algn="l">
              <a:spcBef>
                <a:spcPts val="0"/>
              </a:spcBef>
              <a:spcAft>
                <a:spcPts val="0"/>
              </a:spcAft>
              <a:buClr>
                <a:schemeClr val="lt2"/>
              </a:buClr>
              <a:buSzPts val="1800"/>
              <a:buAutoNum type="arabicPeriod"/>
            </a:pPr>
            <a:r>
              <a:rPr lang="en">
                <a:solidFill>
                  <a:schemeClr val="lt2"/>
                </a:solidFill>
              </a:rPr>
              <a:t>Ridge Regression</a:t>
            </a:r>
            <a:endParaRPr>
              <a:solidFill>
                <a:schemeClr val="lt2"/>
              </a:solidFill>
            </a:endParaRPr>
          </a:p>
          <a:p>
            <a:pPr indent="-342900" lvl="0" marL="457200" rtl="0" algn="l">
              <a:spcBef>
                <a:spcPts val="0"/>
              </a:spcBef>
              <a:spcAft>
                <a:spcPts val="0"/>
              </a:spcAft>
              <a:buClr>
                <a:schemeClr val="lt2"/>
              </a:buClr>
              <a:buSzPts val="1800"/>
              <a:buAutoNum type="arabicPeriod"/>
            </a:pPr>
            <a:r>
              <a:rPr lang="en">
                <a:solidFill>
                  <a:schemeClr val="lt2"/>
                </a:solidFill>
              </a:rPr>
              <a:t>Elastic Net</a:t>
            </a:r>
            <a:endParaRPr>
              <a:solidFill>
                <a:schemeClr val="lt2"/>
              </a:solidFill>
            </a:endParaRPr>
          </a:p>
          <a:p>
            <a:pPr indent="-342900" lvl="0" marL="457200" rtl="0" algn="l">
              <a:spcBef>
                <a:spcPts val="0"/>
              </a:spcBef>
              <a:spcAft>
                <a:spcPts val="0"/>
              </a:spcAft>
              <a:buClr>
                <a:schemeClr val="lt2"/>
              </a:buClr>
              <a:buSzPts val="1800"/>
              <a:buAutoNum type="arabicPeriod"/>
            </a:pPr>
            <a:r>
              <a:rPr lang="en">
                <a:solidFill>
                  <a:schemeClr val="lt2"/>
                </a:solidFill>
              </a:rPr>
              <a:t>LASSO</a:t>
            </a:r>
            <a:endParaRPr>
              <a:solidFill>
                <a:schemeClr val="lt2"/>
              </a:solidFill>
            </a:endParaRPr>
          </a:p>
        </p:txBody>
      </p:sp>
      <p:graphicFrame>
        <p:nvGraphicFramePr>
          <p:cNvPr id="642" name="Google Shape;642;p87"/>
          <p:cNvGraphicFramePr/>
          <p:nvPr/>
        </p:nvGraphicFramePr>
        <p:xfrm>
          <a:off x="4479025" y="1674875"/>
          <a:ext cx="3000000" cy="3000000"/>
        </p:xfrm>
        <a:graphic>
          <a:graphicData uri="http://schemas.openxmlformats.org/drawingml/2006/table">
            <a:tbl>
              <a:tblPr>
                <a:noFill/>
                <a:tableStyleId>{DC7049CD-37C0-4B53-897E-30D3DB1DE80B}</a:tableStyleId>
              </a:tblPr>
              <a:tblGrid>
                <a:gridCol w="781325"/>
                <a:gridCol w="954050"/>
                <a:gridCol w="959875"/>
              </a:tblGrid>
              <a:tr h="384425">
                <a:tc>
                  <a:txBody>
                    <a:bodyPr/>
                    <a:lstStyle/>
                    <a:p>
                      <a:pPr indent="0" lvl="0" marL="0" rtl="0" algn="l">
                        <a:spcBef>
                          <a:spcPts val="0"/>
                        </a:spcBef>
                        <a:spcAft>
                          <a:spcPts val="0"/>
                        </a:spcAft>
                        <a:buNone/>
                      </a:pPr>
                      <a:r>
                        <a:rPr lang="en">
                          <a:solidFill>
                            <a:schemeClr val="lt2"/>
                          </a:solidFill>
                        </a:rPr>
                        <a:t>Model</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Accuracy Training</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Accuracy Testing</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4425">
                <a:tc>
                  <a:txBody>
                    <a:bodyPr/>
                    <a:lstStyle/>
                    <a:p>
                      <a:pPr indent="0" lvl="0" marL="0" rtl="0" algn="l">
                        <a:spcBef>
                          <a:spcPts val="0"/>
                        </a:spcBef>
                        <a:spcAft>
                          <a:spcPts val="0"/>
                        </a:spcAft>
                        <a:buNone/>
                      </a:pPr>
                      <a:r>
                        <a:rPr lang="en">
                          <a:solidFill>
                            <a:schemeClr val="lt2"/>
                          </a:solidFill>
                        </a:rPr>
                        <a:t>RF</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98.6%</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93.39%</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4425">
                <a:tc>
                  <a:txBody>
                    <a:bodyPr/>
                    <a:lstStyle/>
                    <a:p>
                      <a:pPr indent="0" lvl="0" marL="0" rtl="0" algn="l">
                        <a:spcBef>
                          <a:spcPts val="0"/>
                        </a:spcBef>
                        <a:spcAft>
                          <a:spcPts val="0"/>
                        </a:spcAft>
                        <a:buNone/>
                      </a:pPr>
                      <a:r>
                        <a:rPr lang="en">
                          <a:solidFill>
                            <a:schemeClr val="lt2"/>
                          </a:solidFill>
                        </a:rPr>
                        <a:t>NN</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97%</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91%</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4425">
                <a:tc>
                  <a:txBody>
                    <a:bodyPr/>
                    <a:lstStyle/>
                    <a:p>
                      <a:pPr indent="0" lvl="0" marL="0" rtl="0" algn="l">
                        <a:spcBef>
                          <a:spcPts val="0"/>
                        </a:spcBef>
                        <a:spcAft>
                          <a:spcPts val="0"/>
                        </a:spcAft>
                        <a:buNone/>
                      </a:pPr>
                      <a:r>
                        <a:rPr lang="en">
                          <a:solidFill>
                            <a:schemeClr val="lt2"/>
                          </a:solidFill>
                        </a:rPr>
                        <a:t>CART</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92%</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90.5%</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4425">
                <a:tc>
                  <a:txBody>
                    <a:bodyPr/>
                    <a:lstStyle/>
                    <a:p>
                      <a:pPr indent="0" lvl="0" marL="0" rtl="0" algn="l">
                        <a:spcBef>
                          <a:spcPts val="0"/>
                        </a:spcBef>
                        <a:spcAft>
                          <a:spcPts val="0"/>
                        </a:spcAft>
                        <a:buNone/>
                      </a:pPr>
                      <a:r>
                        <a:rPr lang="en">
                          <a:solidFill>
                            <a:schemeClr val="lt2"/>
                          </a:solidFill>
                        </a:rPr>
                        <a:t>RR</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88%</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87.5%</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4425">
                <a:tc>
                  <a:txBody>
                    <a:bodyPr/>
                    <a:lstStyle/>
                    <a:p>
                      <a:pPr indent="0" lvl="0" marL="0" rtl="0" algn="l">
                        <a:spcBef>
                          <a:spcPts val="0"/>
                        </a:spcBef>
                        <a:spcAft>
                          <a:spcPts val="0"/>
                        </a:spcAft>
                        <a:buNone/>
                      </a:pPr>
                      <a:r>
                        <a:rPr lang="en">
                          <a:solidFill>
                            <a:schemeClr val="lt2"/>
                          </a:solidFill>
                        </a:rPr>
                        <a:t>EN</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88%</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87.0%</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4425">
                <a:tc>
                  <a:txBody>
                    <a:bodyPr/>
                    <a:lstStyle/>
                    <a:p>
                      <a:pPr indent="0" lvl="0" marL="0" rtl="0" algn="l">
                        <a:spcBef>
                          <a:spcPts val="0"/>
                        </a:spcBef>
                        <a:spcAft>
                          <a:spcPts val="0"/>
                        </a:spcAft>
                        <a:buNone/>
                      </a:pPr>
                      <a:r>
                        <a:rPr lang="en">
                          <a:solidFill>
                            <a:schemeClr val="lt2"/>
                          </a:solidFill>
                        </a:rPr>
                        <a:t>LASSO</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86%</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rPr>
                        <a:t>85%</a:t>
                      </a:r>
                      <a:endParaRPr>
                        <a:solidFill>
                          <a:schemeClr val="lt2"/>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643" name="Google Shape;643;p87"/>
          <p:cNvSpPr txBox="1"/>
          <p:nvPr/>
        </p:nvSpPr>
        <p:spPr>
          <a:xfrm>
            <a:off x="268700" y="3625625"/>
            <a:ext cx="4049400" cy="75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Old Standard TT"/>
                <a:ea typeface="Old Standard TT"/>
                <a:cs typeface="Old Standard TT"/>
                <a:sym typeface="Old Standard TT"/>
              </a:rPr>
              <a:t>Regression </a:t>
            </a:r>
            <a:r>
              <a:rPr lang="en">
                <a:solidFill>
                  <a:schemeClr val="lt2"/>
                </a:solidFill>
                <a:latin typeface="Old Standard TT"/>
                <a:ea typeface="Old Standard TT"/>
                <a:cs typeface="Old Standard TT"/>
                <a:sym typeface="Old Standard TT"/>
              </a:rPr>
              <a:t>Algorithms</a:t>
            </a:r>
            <a:r>
              <a:rPr lang="en">
                <a:solidFill>
                  <a:schemeClr val="lt2"/>
                </a:solidFill>
                <a:latin typeface="Old Standard TT"/>
                <a:ea typeface="Old Standard TT"/>
                <a:cs typeface="Old Standard TT"/>
                <a:sym typeface="Old Standard TT"/>
              </a:rPr>
              <a:t> are not nearly as good at classification as classification algorithms obviously</a:t>
            </a:r>
            <a:endParaRPr>
              <a:solidFill>
                <a:schemeClr val="lt2"/>
              </a:solidFill>
              <a:latin typeface="Old Standard TT"/>
              <a:ea typeface="Old Standard TT"/>
              <a:cs typeface="Old Standard TT"/>
              <a:sym typeface="Old Standard TT"/>
            </a:endParaRPr>
          </a:p>
          <a:p>
            <a:pPr indent="0" lvl="0" marL="0" rtl="0" algn="ctr">
              <a:spcBef>
                <a:spcPts val="0"/>
              </a:spcBef>
              <a:spcAft>
                <a:spcPts val="0"/>
              </a:spcAft>
              <a:buNone/>
            </a:pPr>
            <a:r>
              <a:rPr lang="en">
                <a:solidFill>
                  <a:schemeClr val="lt2"/>
                </a:solidFill>
                <a:latin typeface="Old Standard TT"/>
                <a:ea typeface="Old Standard TT"/>
                <a:cs typeface="Old Standard TT"/>
                <a:sym typeface="Old Standard TT"/>
              </a:rPr>
              <a:t>Comparing AUCs for each model will result in an equivalently sorted list for the algorithms</a:t>
            </a:r>
            <a:endParaRPr>
              <a:solidFill>
                <a:schemeClr val="lt2"/>
              </a:solidFill>
              <a:latin typeface="Old Standard TT"/>
              <a:ea typeface="Old Standard TT"/>
              <a:cs typeface="Old Standard TT"/>
              <a:sym typeface="Old Standard TT"/>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47" name="Shape 647"/>
        <p:cNvGrpSpPr/>
        <p:nvPr/>
      </p:nvGrpSpPr>
      <p:grpSpPr>
        <a:xfrm>
          <a:off x="0" y="0"/>
          <a:ext cx="0" cy="0"/>
          <a:chOff x="0" y="0"/>
          <a:chExt cx="0" cy="0"/>
        </a:xfrm>
      </p:grpSpPr>
      <p:sp>
        <p:nvSpPr>
          <p:cNvPr id="648" name="Google Shape;648;p88"/>
          <p:cNvSpPr txBox="1"/>
          <p:nvPr>
            <p:ph type="title"/>
          </p:nvPr>
        </p:nvSpPr>
        <p:spPr>
          <a:xfrm>
            <a:off x="263725" y="19552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did we learn?</a:t>
            </a:r>
            <a:endParaRPr/>
          </a:p>
        </p:txBody>
      </p:sp>
      <p:sp>
        <p:nvSpPr>
          <p:cNvPr id="649" name="Google Shape;649;p88"/>
          <p:cNvSpPr txBox="1"/>
          <p:nvPr>
            <p:ph idx="1" type="body"/>
          </p:nvPr>
        </p:nvSpPr>
        <p:spPr>
          <a:xfrm>
            <a:off x="206150" y="808725"/>
            <a:ext cx="8520600" cy="4085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There are many useful methods specific to each algorithm to tune the classification cutoff for maximal results</a:t>
            </a:r>
            <a:endParaRPr/>
          </a:p>
          <a:p>
            <a:pPr indent="-342900" lvl="0" marL="457200" rtl="0" algn="l">
              <a:lnSpc>
                <a:spcPct val="150000"/>
              </a:lnSpc>
              <a:spcBef>
                <a:spcPts val="0"/>
              </a:spcBef>
              <a:spcAft>
                <a:spcPts val="0"/>
              </a:spcAft>
              <a:buSzPts val="1800"/>
              <a:buChar char="●"/>
            </a:pPr>
            <a:r>
              <a:rPr lang="en">
                <a:highlight>
                  <a:schemeClr val="accent6"/>
                </a:highlight>
              </a:rPr>
              <a:t>Random Forest is the </a:t>
            </a:r>
            <a:r>
              <a:rPr lang="en">
                <a:highlight>
                  <a:schemeClr val="accent6"/>
                </a:highlight>
              </a:rPr>
              <a:t>Pinnacle</a:t>
            </a:r>
            <a:r>
              <a:rPr lang="en">
                <a:highlight>
                  <a:schemeClr val="accent6"/>
                </a:highlight>
              </a:rPr>
              <a:t> of Classification Algorithms</a:t>
            </a:r>
            <a:r>
              <a:rPr lang="en"/>
              <a:t> as it aggregates over multiple sub models to mitigate randomness</a:t>
            </a:r>
            <a:endParaRPr/>
          </a:p>
          <a:p>
            <a:pPr indent="-342900" lvl="0" marL="457200" rtl="0" algn="l">
              <a:lnSpc>
                <a:spcPct val="150000"/>
              </a:lnSpc>
              <a:spcBef>
                <a:spcPts val="0"/>
              </a:spcBef>
              <a:spcAft>
                <a:spcPts val="0"/>
              </a:spcAft>
              <a:buSzPts val="1800"/>
              <a:buChar char="●"/>
            </a:pPr>
            <a:r>
              <a:rPr lang="en">
                <a:highlight>
                  <a:schemeClr val="accent6"/>
                </a:highlight>
              </a:rPr>
              <a:t>Random Forest is also very </a:t>
            </a:r>
            <a:r>
              <a:rPr lang="en">
                <a:highlight>
                  <a:schemeClr val="accent6"/>
                </a:highlight>
              </a:rPr>
              <a:t>strong</a:t>
            </a:r>
            <a:r>
              <a:rPr lang="en">
                <a:highlight>
                  <a:schemeClr val="accent6"/>
                </a:highlight>
              </a:rPr>
              <a:t> on new data</a:t>
            </a:r>
            <a:r>
              <a:rPr lang="en"/>
              <a:t> because </a:t>
            </a:r>
            <a:r>
              <a:rPr lang="en">
                <a:highlight>
                  <a:schemeClr val="accent6"/>
                </a:highlight>
              </a:rPr>
              <a:t>Cross Validation</a:t>
            </a:r>
            <a:r>
              <a:rPr lang="en"/>
              <a:t> via </a:t>
            </a:r>
            <a:r>
              <a:rPr lang="en">
                <a:highlight>
                  <a:schemeClr val="accent6"/>
                </a:highlight>
              </a:rPr>
              <a:t>reduction in OOB Errors</a:t>
            </a:r>
            <a:r>
              <a:rPr lang="en"/>
              <a:t> is embedded in the algorithm</a:t>
            </a:r>
            <a:endParaRPr/>
          </a:p>
          <a:p>
            <a:pPr indent="-342900" lvl="0" marL="457200" rtl="0" algn="l">
              <a:lnSpc>
                <a:spcPct val="150000"/>
              </a:lnSpc>
              <a:spcBef>
                <a:spcPts val="0"/>
              </a:spcBef>
              <a:spcAft>
                <a:spcPts val="0"/>
              </a:spcAft>
              <a:buSzPts val="1800"/>
              <a:buChar char="●"/>
            </a:pPr>
            <a:r>
              <a:rPr lang="en"/>
              <a:t>The </a:t>
            </a:r>
            <a:r>
              <a:rPr lang="en">
                <a:highlight>
                  <a:schemeClr val="accent6"/>
                </a:highlight>
              </a:rPr>
              <a:t>ROC Plot and Confusion Matrices</a:t>
            </a:r>
            <a:r>
              <a:rPr lang="en"/>
              <a:t> are </a:t>
            </a:r>
            <a:r>
              <a:rPr lang="en"/>
              <a:t>necessities</a:t>
            </a:r>
            <a:r>
              <a:rPr lang="en"/>
              <a:t> when attempting to find the optimal </a:t>
            </a:r>
            <a:r>
              <a:rPr lang="en"/>
              <a:t>classification</a:t>
            </a:r>
            <a:r>
              <a:rPr lang="en"/>
              <a:t> model</a:t>
            </a:r>
            <a:endParaRPr/>
          </a:p>
          <a:p>
            <a:pPr indent="-342900" lvl="0" marL="457200" rtl="0" algn="l">
              <a:lnSpc>
                <a:spcPct val="150000"/>
              </a:lnSpc>
              <a:spcBef>
                <a:spcPts val="0"/>
              </a:spcBef>
              <a:spcAft>
                <a:spcPts val="0"/>
              </a:spcAft>
              <a:buSzPts val="1800"/>
              <a:buChar char="●"/>
            </a:pPr>
            <a:r>
              <a:rPr lang="en">
                <a:highlight>
                  <a:schemeClr val="accent6"/>
                </a:highlight>
              </a:rPr>
              <a:t>Neural Nets can offer very strong models</a:t>
            </a:r>
            <a:r>
              <a:rPr lang="en"/>
              <a:t> but </a:t>
            </a:r>
            <a:r>
              <a:rPr lang="en">
                <a:highlight>
                  <a:schemeClr val="accent6"/>
                </a:highlight>
              </a:rPr>
              <a:t>require large Training</a:t>
            </a:r>
            <a:r>
              <a:rPr lang="en"/>
              <a:t> sets to reach optimal accuracy as the Network needs to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53" name="Shape 653"/>
        <p:cNvGrpSpPr/>
        <p:nvPr/>
      </p:nvGrpSpPr>
      <p:grpSpPr>
        <a:xfrm>
          <a:off x="0" y="0"/>
          <a:ext cx="0" cy="0"/>
          <a:chOff x="0" y="0"/>
          <a:chExt cx="0" cy="0"/>
        </a:xfrm>
      </p:grpSpPr>
      <p:sp>
        <p:nvSpPr>
          <p:cNvPr id="654" name="Google Shape;654;p89"/>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Code And Link To Data Set</a:t>
            </a:r>
            <a:endParaRPr/>
          </a:p>
        </p:txBody>
      </p:sp>
      <p:sp>
        <p:nvSpPr>
          <p:cNvPr id="655" name="Google Shape;655;p89"/>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Code can be found here with output included in Google Docs:</a:t>
            </a:r>
            <a:endParaRPr/>
          </a:p>
          <a:p>
            <a:pPr indent="0" lvl="0" marL="0" rtl="0" algn="l">
              <a:spcBef>
                <a:spcPts val="1600"/>
              </a:spcBef>
              <a:spcAft>
                <a:spcPts val="0"/>
              </a:spcAft>
              <a:buNone/>
            </a:pPr>
            <a:r>
              <a:rPr lang="en" u="sng">
                <a:solidFill>
                  <a:srgbClr val="9900FF"/>
                </a:solidFill>
                <a:hlinkClick r:id="rId3">
                  <a:extLst>
                    <a:ext uri="{A12FA001-AC4F-418D-AE19-62706E023703}">
                      <ahyp:hlinkClr val="tx"/>
                    </a:ext>
                  </a:extLst>
                </a:hlinkClick>
              </a:rPr>
              <a:t>Denis O'Byrne Machine Learning Algorithms Comparisons R Code with Output</a:t>
            </a:r>
            <a:endParaRPr>
              <a:solidFill>
                <a:srgbClr val="9900FF"/>
              </a:solidFill>
            </a:endParaRPr>
          </a:p>
          <a:p>
            <a:pPr indent="0" lvl="0" marL="0" rtl="0" algn="l">
              <a:spcBef>
                <a:spcPts val="1600"/>
              </a:spcBef>
              <a:spcAft>
                <a:spcPts val="0"/>
              </a:spcAft>
              <a:buNone/>
            </a:pPr>
            <a:r>
              <a:rPr lang="en" u="sng">
                <a:solidFill>
                  <a:srgbClr val="9900FF"/>
                </a:solidFill>
                <a:hlinkClick r:id="rId4">
                  <a:extLst>
                    <a:ext uri="{A12FA001-AC4F-418D-AE19-62706E023703}">
                      <ahyp:hlinkClr val="tx"/>
                    </a:ext>
                  </a:extLst>
                </a:hlinkClick>
              </a:rPr>
              <a:t>Runnable Version Of My Code</a:t>
            </a:r>
            <a:endParaRPr/>
          </a:p>
          <a:p>
            <a:pPr indent="0" lvl="0" marL="0" rtl="0" algn="l">
              <a:spcBef>
                <a:spcPts val="1600"/>
              </a:spcBef>
              <a:spcAft>
                <a:spcPts val="0"/>
              </a:spcAft>
              <a:buNone/>
            </a:pPr>
            <a:r>
              <a:rPr lang="en"/>
              <a:t>Data set source:</a:t>
            </a:r>
            <a:endParaRPr/>
          </a:p>
          <a:p>
            <a:pPr indent="0" lvl="0" marL="0" rtl="0" algn="l">
              <a:spcBef>
                <a:spcPts val="1600"/>
              </a:spcBef>
              <a:spcAft>
                <a:spcPts val="1600"/>
              </a:spcAft>
              <a:buNone/>
            </a:pPr>
            <a:r>
              <a:rPr lang="en" sz="1100" u="sng">
                <a:solidFill>
                  <a:srgbClr val="9900FF"/>
                </a:solidFill>
                <a:latin typeface="Arial"/>
                <a:ea typeface="Arial"/>
                <a:cs typeface="Arial"/>
                <a:sym typeface="Arial"/>
                <a:hlinkClick r:id="rId5">
                  <a:extLst>
                    <a:ext uri="{A12FA001-AC4F-418D-AE19-62706E023703}">
                      <ahyp:hlinkClr val="tx"/>
                    </a:ext>
                  </a:extLst>
                </a:hlinkClick>
              </a:rPr>
              <a:t>http://archive.ics.uci.edu/ml/datasets/spambase</a:t>
            </a:r>
            <a:endParaRPr>
              <a:solidFill>
                <a:srgbClr val="9900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10" name="Shape 110"/>
        <p:cNvGrpSpPr/>
        <p:nvPr/>
      </p:nvGrpSpPr>
      <p:grpSpPr>
        <a:xfrm>
          <a:off x="0" y="0"/>
          <a:ext cx="0" cy="0"/>
          <a:chOff x="0" y="0"/>
          <a:chExt cx="0" cy="0"/>
        </a:xfrm>
      </p:grpSpPr>
      <p:sp>
        <p:nvSpPr>
          <p:cNvPr id="111" name="Google Shape;111;p20"/>
          <p:cNvSpPr txBox="1"/>
          <p:nvPr>
            <p:ph type="title"/>
          </p:nvPr>
        </p:nvSpPr>
        <p:spPr>
          <a:xfrm>
            <a:off x="517800" y="0"/>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Neural Networks for Classification</a:t>
            </a:r>
            <a:endParaRPr b="1">
              <a:solidFill>
                <a:srgbClr val="FFFFFF"/>
              </a:solidFill>
            </a:endParaRPr>
          </a:p>
        </p:txBody>
      </p:sp>
      <p:sp>
        <p:nvSpPr>
          <p:cNvPr id="112" name="Google Shape;112;p20"/>
          <p:cNvSpPr txBox="1"/>
          <p:nvPr>
            <p:ph idx="1" type="body"/>
          </p:nvPr>
        </p:nvSpPr>
        <p:spPr>
          <a:xfrm>
            <a:off x="311700" y="542900"/>
            <a:ext cx="8520600" cy="3397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FFFFFF"/>
              </a:buClr>
              <a:buSzPts val="1800"/>
              <a:buChar char="●"/>
            </a:pPr>
            <a:r>
              <a:rPr lang="en">
                <a:solidFill>
                  <a:srgbClr val="FFFFFF"/>
                </a:solidFill>
                <a:highlight>
                  <a:schemeClr val="accent6"/>
                </a:highlight>
              </a:rPr>
              <a:t>Neural Networks</a:t>
            </a:r>
            <a:r>
              <a:rPr lang="en">
                <a:solidFill>
                  <a:srgbClr val="FFFFFF"/>
                </a:solidFill>
              </a:rPr>
              <a:t> attempt to </a:t>
            </a:r>
            <a:r>
              <a:rPr lang="en">
                <a:solidFill>
                  <a:srgbClr val="FFFFFF"/>
                </a:solidFill>
                <a:highlight>
                  <a:schemeClr val="accent6"/>
                </a:highlight>
              </a:rPr>
              <a:t>Replicate Biological Learning</a:t>
            </a:r>
            <a:r>
              <a:rPr lang="en">
                <a:solidFill>
                  <a:srgbClr val="FFFFFF"/>
                </a:solidFill>
              </a:rPr>
              <a:t> to build a model</a:t>
            </a:r>
            <a:endParaRPr>
              <a:solidFill>
                <a:srgbClr val="FFFFFF"/>
              </a:solidFill>
            </a:endParaRPr>
          </a:p>
          <a:p>
            <a:pPr indent="-342900" lvl="0" marL="457200" rtl="0" algn="l">
              <a:lnSpc>
                <a:spcPct val="150000"/>
              </a:lnSpc>
              <a:spcBef>
                <a:spcPts val="0"/>
              </a:spcBef>
              <a:spcAft>
                <a:spcPts val="0"/>
              </a:spcAft>
              <a:buClr>
                <a:srgbClr val="FFFFFF"/>
              </a:buClr>
              <a:buSzPts val="1800"/>
              <a:buChar char="●"/>
            </a:pPr>
            <a:r>
              <a:rPr lang="en">
                <a:solidFill>
                  <a:srgbClr val="FFFFFF"/>
                </a:solidFill>
              </a:rPr>
              <a:t>Each </a:t>
            </a:r>
            <a:r>
              <a:rPr lang="en">
                <a:solidFill>
                  <a:srgbClr val="FFFFFF"/>
                </a:solidFill>
                <a:highlight>
                  <a:schemeClr val="lt2"/>
                </a:highlight>
              </a:rPr>
              <a:t>Neuron Represents a Function</a:t>
            </a:r>
            <a:r>
              <a:rPr lang="en">
                <a:solidFill>
                  <a:srgbClr val="FFFFFF"/>
                </a:solidFill>
              </a:rPr>
              <a:t> and computes a </a:t>
            </a:r>
            <a:r>
              <a:rPr lang="en">
                <a:solidFill>
                  <a:srgbClr val="FFFFFF"/>
                </a:solidFill>
                <a:highlight>
                  <a:schemeClr val="lt2"/>
                </a:highlight>
              </a:rPr>
              <a:t>Score for Earlier Neurons</a:t>
            </a:r>
            <a:r>
              <a:rPr lang="en">
                <a:solidFill>
                  <a:srgbClr val="FFFFFF"/>
                </a:solidFill>
              </a:rPr>
              <a:t> to </a:t>
            </a:r>
            <a:r>
              <a:rPr lang="en">
                <a:solidFill>
                  <a:srgbClr val="FFFFFF"/>
                </a:solidFill>
                <a:highlight>
                  <a:schemeClr val="lt2"/>
                </a:highlight>
              </a:rPr>
              <a:t>Evaluate</a:t>
            </a:r>
            <a:r>
              <a:rPr lang="en">
                <a:solidFill>
                  <a:srgbClr val="FFFFFF"/>
                </a:solidFill>
              </a:rPr>
              <a:t> their </a:t>
            </a:r>
            <a:r>
              <a:rPr lang="en">
                <a:solidFill>
                  <a:srgbClr val="FFFFFF"/>
                </a:solidFill>
                <a:highlight>
                  <a:schemeClr val="lt2"/>
                </a:highlight>
              </a:rPr>
              <a:t>Contribution to</a:t>
            </a:r>
            <a:r>
              <a:rPr lang="en">
                <a:solidFill>
                  <a:srgbClr val="FFFFFF"/>
                </a:solidFill>
              </a:rPr>
              <a:t> the </a:t>
            </a:r>
            <a:r>
              <a:rPr lang="en">
                <a:solidFill>
                  <a:srgbClr val="FFFFFF"/>
                </a:solidFill>
                <a:highlight>
                  <a:schemeClr val="lt2"/>
                </a:highlight>
              </a:rPr>
              <a:t>Classification</a:t>
            </a:r>
            <a:r>
              <a:rPr lang="en">
                <a:solidFill>
                  <a:srgbClr val="FFFFFF"/>
                </a:solidFill>
              </a:rPr>
              <a:t> of the response variable</a:t>
            </a:r>
            <a:endParaRPr>
              <a:solidFill>
                <a:srgbClr val="FFFFFF"/>
              </a:solidFill>
            </a:endParaRPr>
          </a:p>
          <a:p>
            <a:pPr indent="-342900" lvl="0" marL="457200" rtl="0" algn="l">
              <a:lnSpc>
                <a:spcPct val="150000"/>
              </a:lnSpc>
              <a:spcBef>
                <a:spcPts val="0"/>
              </a:spcBef>
              <a:spcAft>
                <a:spcPts val="0"/>
              </a:spcAft>
              <a:buClr>
                <a:srgbClr val="FFFFFF"/>
              </a:buClr>
              <a:buSzPts val="1800"/>
              <a:buChar char="●"/>
            </a:pPr>
            <a:r>
              <a:rPr lang="en">
                <a:solidFill>
                  <a:srgbClr val="FFFFFF"/>
                </a:solidFill>
                <a:highlight>
                  <a:schemeClr val="accent6"/>
                </a:highlight>
              </a:rPr>
              <a:t>Connections Between Neurons</a:t>
            </a:r>
            <a:r>
              <a:rPr lang="en">
                <a:solidFill>
                  <a:srgbClr val="FFFFFF"/>
                </a:solidFill>
              </a:rPr>
              <a:t>  have a </a:t>
            </a:r>
            <a:r>
              <a:rPr lang="en">
                <a:solidFill>
                  <a:srgbClr val="FFFFFF"/>
                </a:solidFill>
                <a:highlight>
                  <a:schemeClr val="accent6"/>
                </a:highlight>
              </a:rPr>
              <a:t>Weighting Functions</a:t>
            </a:r>
            <a:r>
              <a:rPr lang="en">
                <a:solidFill>
                  <a:srgbClr val="FFFFFF"/>
                </a:solidFill>
              </a:rPr>
              <a:t> to adjust the strength of each node to improve the accuracy of </a:t>
            </a:r>
            <a:r>
              <a:rPr lang="en">
                <a:solidFill>
                  <a:srgbClr val="FFFFFF"/>
                </a:solidFill>
              </a:rPr>
              <a:t>classification, neurons may also make use of a </a:t>
            </a:r>
            <a:r>
              <a:rPr lang="en">
                <a:solidFill>
                  <a:srgbClr val="FFFFFF"/>
                </a:solidFill>
                <a:highlight>
                  <a:schemeClr val="accent6"/>
                </a:highlight>
              </a:rPr>
              <a:t>Threshold Function</a:t>
            </a:r>
            <a:r>
              <a:rPr lang="en">
                <a:solidFill>
                  <a:srgbClr val="FFFFFF"/>
                </a:solidFill>
              </a:rPr>
              <a:t> to </a:t>
            </a:r>
            <a:r>
              <a:rPr lang="en">
                <a:solidFill>
                  <a:srgbClr val="FFFFFF"/>
                </a:solidFill>
                <a:highlight>
                  <a:schemeClr val="accent6"/>
                </a:highlight>
              </a:rPr>
              <a:t>Ignore an Input if it is Too Small</a:t>
            </a:r>
            <a:r>
              <a:rPr lang="en">
                <a:solidFill>
                  <a:srgbClr val="FFFFFF"/>
                </a:solidFill>
              </a:rPr>
              <a:t> to have significance on the output</a:t>
            </a:r>
            <a:endParaRPr>
              <a:solidFill>
                <a:srgbClr val="FFFFFF"/>
              </a:solidFill>
            </a:endParaRPr>
          </a:p>
          <a:p>
            <a:pPr indent="-342900" lvl="0" marL="457200" rtl="0" algn="l">
              <a:lnSpc>
                <a:spcPct val="150000"/>
              </a:lnSpc>
              <a:spcBef>
                <a:spcPts val="0"/>
              </a:spcBef>
              <a:spcAft>
                <a:spcPts val="0"/>
              </a:spcAft>
              <a:buClr>
                <a:srgbClr val="FFFFFF"/>
              </a:buClr>
              <a:buSzPts val="1800"/>
              <a:buChar char="●"/>
            </a:pPr>
            <a:r>
              <a:rPr lang="en">
                <a:solidFill>
                  <a:srgbClr val="FFFFFF"/>
                </a:solidFill>
              </a:rPr>
              <a:t>The </a:t>
            </a:r>
            <a:r>
              <a:rPr lang="en">
                <a:solidFill>
                  <a:srgbClr val="FFFFFF"/>
                </a:solidFill>
                <a:highlight>
                  <a:schemeClr val="lt2"/>
                </a:highlight>
              </a:rPr>
              <a:t>Network Learns by Adjusting the Weights</a:t>
            </a:r>
            <a:r>
              <a:rPr lang="en">
                <a:solidFill>
                  <a:srgbClr val="FFFFFF"/>
                </a:solidFill>
              </a:rPr>
              <a:t> on each connection </a:t>
            </a:r>
            <a:r>
              <a:rPr lang="en">
                <a:solidFill>
                  <a:srgbClr val="FFFFFF"/>
                </a:solidFill>
                <a:highlight>
                  <a:schemeClr val="lt2"/>
                </a:highlight>
              </a:rPr>
              <a:t>After Observing New Training Data</a:t>
            </a:r>
            <a:r>
              <a:rPr lang="en">
                <a:solidFill>
                  <a:srgbClr val="FFFFFF"/>
                </a:solidFill>
              </a:rPr>
              <a:t> to reduce total errors</a:t>
            </a:r>
            <a:endParaRPr>
              <a:solidFill>
                <a:srgbClr val="FFFFFF"/>
              </a:solidFill>
            </a:endParaRPr>
          </a:p>
          <a:p>
            <a:pPr indent="-342900" lvl="0" marL="457200" rtl="0" algn="l">
              <a:lnSpc>
                <a:spcPct val="150000"/>
              </a:lnSpc>
              <a:spcBef>
                <a:spcPts val="0"/>
              </a:spcBef>
              <a:spcAft>
                <a:spcPts val="0"/>
              </a:spcAft>
              <a:buClr>
                <a:srgbClr val="FFFFFF"/>
              </a:buClr>
              <a:buSzPts val="1800"/>
              <a:buChar char="●"/>
            </a:pPr>
            <a:r>
              <a:rPr lang="en">
                <a:solidFill>
                  <a:srgbClr val="FFFFFF"/>
                </a:solidFill>
                <a:highlight>
                  <a:schemeClr val="accent6"/>
                </a:highlight>
              </a:rPr>
              <a:t>Training is Complete</a:t>
            </a:r>
            <a:r>
              <a:rPr lang="en">
                <a:solidFill>
                  <a:srgbClr val="FFFFFF"/>
                </a:solidFill>
              </a:rPr>
              <a:t> when </a:t>
            </a:r>
            <a:r>
              <a:rPr lang="en">
                <a:solidFill>
                  <a:srgbClr val="FFFFFF"/>
                </a:solidFill>
                <a:highlight>
                  <a:schemeClr val="accent6"/>
                </a:highlight>
              </a:rPr>
              <a:t>Improvements</a:t>
            </a:r>
            <a:r>
              <a:rPr lang="en">
                <a:solidFill>
                  <a:srgbClr val="FFFFFF"/>
                </a:solidFill>
              </a:rPr>
              <a:t> made through observing a specified amount of data are </a:t>
            </a:r>
            <a:r>
              <a:rPr lang="en">
                <a:solidFill>
                  <a:srgbClr val="FFFFFF"/>
                </a:solidFill>
                <a:highlight>
                  <a:schemeClr val="accent6"/>
                </a:highlight>
              </a:rPr>
              <a:t>No Longer Above a Desired Threshold</a:t>
            </a:r>
            <a:endParaRPr>
              <a:solidFill>
                <a:srgbClr val="FFFFFF"/>
              </a:solidFill>
              <a:highlight>
                <a:schemeClr val="accent6"/>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69575"/>
            <a:ext cx="85206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rPr>
              <a:t>Example Neural Network</a:t>
            </a:r>
            <a:endParaRPr b="1">
              <a:solidFill>
                <a:schemeClr val="lt2"/>
              </a:solidFill>
            </a:endParaRPr>
          </a:p>
        </p:txBody>
      </p:sp>
      <p:sp>
        <p:nvSpPr>
          <p:cNvPr id="118" name="Google Shape;118;p21"/>
          <p:cNvSpPr txBox="1"/>
          <p:nvPr>
            <p:ph idx="1" type="body"/>
          </p:nvPr>
        </p:nvSpPr>
        <p:spPr>
          <a:xfrm>
            <a:off x="0" y="504450"/>
            <a:ext cx="4372800" cy="126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2"/>
                </a:solidFill>
              </a:rPr>
              <a:t>Neural Network with Weights and a threshold function with threshold θ. This threshold is plotted to show the cutoff for specific x1 and x2 example values are then plugged in</a:t>
            </a:r>
            <a:endParaRPr>
              <a:solidFill>
                <a:schemeClr val="lt2"/>
              </a:solidFill>
            </a:endParaRPr>
          </a:p>
        </p:txBody>
      </p:sp>
      <p:pic>
        <p:nvPicPr>
          <p:cNvPr id="119" name="Google Shape;119;p21"/>
          <p:cNvPicPr preferRelativeResize="0"/>
          <p:nvPr/>
        </p:nvPicPr>
        <p:blipFill>
          <a:blip r:embed="rId3">
            <a:alphaModFix/>
          </a:blip>
          <a:stretch>
            <a:fillRect/>
          </a:stretch>
        </p:blipFill>
        <p:spPr>
          <a:xfrm>
            <a:off x="4830525" y="1436025"/>
            <a:ext cx="4207999" cy="2524799"/>
          </a:xfrm>
          <a:prstGeom prst="rect">
            <a:avLst/>
          </a:prstGeom>
          <a:noFill/>
          <a:ln>
            <a:noFill/>
          </a:ln>
        </p:spPr>
      </p:pic>
      <p:sp>
        <p:nvSpPr>
          <p:cNvPr id="120" name="Google Shape;120;p21"/>
          <p:cNvSpPr txBox="1"/>
          <p:nvPr/>
        </p:nvSpPr>
        <p:spPr>
          <a:xfrm>
            <a:off x="6188325" y="4040625"/>
            <a:ext cx="2043000" cy="5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rgbClr val="9900FF"/>
                </a:solidFill>
                <a:hlinkClick r:id="rId4">
                  <a:extLst>
                    <a:ext uri="{A12FA001-AC4F-418D-AE19-62706E023703}">
                      <ahyp:hlinkClr val="tx"/>
                    </a:ext>
                  </a:extLst>
                </a:hlinkClick>
              </a:rPr>
              <a:t>Gif Source Click Here</a:t>
            </a:r>
            <a:endParaRPr>
              <a:solidFill>
                <a:srgbClr val="9900FF"/>
              </a:solidFill>
            </a:endParaRPr>
          </a:p>
          <a:p>
            <a:pPr indent="0" lvl="0" marL="0" rtl="0" algn="l">
              <a:spcBef>
                <a:spcPts val="0"/>
              </a:spcBef>
              <a:spcAft>
                <a:spcPts val="0"/>
              </a:spcAft>
              <a:buNone/>
            </a:pPr>
            <a:r>
              <a:t/>
            </a:r>
            <a:endParaRPr>
              <a:solidFill>
                <a:srgbClr val="9900FF"/>
              </a:solidFill>
            </a:endParaRPr>
          </a:p>
        </p:txBody>
      </p:sp>
      <p:pic>
        <p:nvPicPr>
          <p:cNvPr id="121" name="Google Shape;121;p21"/>
          <p:cNvPicPr preferRelativeResize="0"/>
          <p:nvPr/>
        </p:nvPicPr>
        <p:blipFill>
          <a:blip r:embed="rId5">
            <a:alphaModFix/>
          </a:blip>
          <a:stretch>
            <a:fillRect/>
          </a:stretch>
        </p:blipFill>
        <p:spPr>
          <a:xfrm>
            <a:off x="1128275" y="1884524"/>
            <a:ext cx="3293286" cy="3000000"/>
          </a:xfrm>
          <a:prstGeom prst="rect">
            <a:avLst/>
          </a:prstGeom>
          <a:noFill/>
          <a:ln>
            <a:noFill/>
          </a:ln>
        </p:spPr>
      </p:pic>
      <p:sp>
        <p:nvSpPr>
          <p:cNvPr id="122" name="Google Shape;122;p21"/>
          <p:cNvSpPr txBox="1"/>
          <p:nvPr/>
        </p:nvSpPr>
        <p:spPr>
          <a:xfrm>
            <a:off x="5043175" y="805050"/>
            <a:ext cx="37827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Old Standard TT"/>
                <a:ea typeface="Old Standard TT"/>
                <a:cs typeface="Old Standard TT"/>
                <a:sym typeface="Old Standard TT"/>
              </a:rPr>
              <a:t>Neural Network Classifying an Image of a Dog By Analyzing Image Pixels</a:t>
            </a:r>
            <a:endParaRPr sz="1600">
              <a:solidFill>
                <a:schemeClr val="lt2"/>
              </a:solidFill>
              <a:latin typeface="Old Standard TT"/>
              <a:ea typeface="Old Standard TT"/>
              <a:cs typeface="Old Standard TT"/>
              <a:sym typeface="Old Standard TT"/>
            </a:endParaRPr>
          </a:p>
        </p:txBody>
      </p:sp>
      <p:sp>
        <p:nvSpPr>
          <p:cNvPr id="123" name="Google Shape;123;p21"/>
          <p:cNvSpPr txBox="1"/>
          <p:nvPr/>
        </p:nvSpPr>
        <p:spPr>
          <a:xfrm>
            <a:off x="75100" y="3477825"/>
            <a:ext cx="1184700" cy="5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rgbClr val="9900FF"/>
                </a:solidFill>
                <a:hlinkClick r:id="rId6">
                  <a:extLst>
                    <a:ext uri="{A12FA001-AC4F-418D-AE19-62706E023703}">
                      <ahyp:hlinkClr val="tx"/>
                    </a:ext>
                  </a:extLst>
                </a:hlinkClick>
              </a:rPr>
              <a:t>Image Source Here</a:t>
            </a:r>
            <a:endParaRPr sz="1800">
              <a:solidFill>
                <a:srgbClr val="9900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